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0"/>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44CDB-2042-456A-AA9A-BBAE168A7DB0}" type="datetimeFigureOut">
              <a:rPr lang="nl-NL" smtClean="0"/>
              <a:t>16-9-2018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F28E8-2FF6-4514-8FD9-85F9DC21D36E}" type="slidenum">
              <a:rPr lang="nl-NL" smtClean="0"/>
              <a:t>‹nr.›</a:t>
            </a:fld>
            <a:endParaRPr lang="nl-NL"/>
          </a:p>
        </p:txBody>
      </p:sp>
    </p:spTree>
    <p:extLst>
      <p:ext uri="{BB962C8B-B14F-4D97-AF65-F5344CB8AC3E}">
        <p14:creationId xmlns:p14="http://schemas.microsoft.com/office/powerpoint/2010/main" val="2405408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B21676F-87CC-41C2-9C6E-57C1861222F4}"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smtClean="0"/>
              <a:t>Klik om de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5A2E10E7-235D-45CA-8514-6B3D049C1A35}" type="datetime1">
              <a:rPr lang="en-US" smtClean="0"/>
              <a:t>9/16/2018</a:t>
            </a:fld>
            <a:endParaRPr lang="en-US" dirty="0"/>
          </a:p>
        </p:txBody>
      </p:sp>
      <p:sp>
        <p:nvSpPr>
          <p:cNvPr id="6" name="Footer Placeholder 5"/>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smtClean="0"/>
              <a:t>Klik om de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smtClean="0"/>
              <a:t>Tekststijl van het model bewerken</a:t>
            </a:r>
          </a:p>
        </p:txBody>
      </p:sp>
      <p:sp>
        <p:nvSpPr>
          <p:cNvPr id="4" name="Date Placeholder 3"/>
          <p:cNvSpPr>
            <a:spLocks noGrp="1"/>
          </p:cNvSpPr>
          <p:nvPr>
            <p:ph type="dt" sz="half" idx="10"/>
          </p:nvPr>
        </p:nvSpPr>
        <p:spPr/>
        <p:txBody>
          <a:bodyPr/>
          <a:lstStyle/>
          <a:p>
            <a:fld id="{B8047540-8166-4E93-BA42-407F9654251C}"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smtClean="0"/>
              <a:t>Klik om de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smtClean="0"/>
              <a:t>Tekststijl van het model bewerken</a:t>
            </a:r>
          </a:p>
        </p:txBody>
      </p:sp>
      <p:sp>
        <p:nvSpPr>
          <p:cNvPr id="2" name="Date Placeholder 1"/>
          <p:cNvSpPr>
            <a:spLocks noGrp="1"/>
          </p:cNvSpPr>
          <p:nvPr>
            <p:ph type="dt" sz="half" idx="10"/>
          </p:nvPr>
        </p:nvSpPr>
        <p:spPr/>
        <p:txBody>
          <a:bodyPr/>
          <a:lstStyle/>
          <a:p>
            <a:fld id="{B7887827-5DF4-4942-9661-E102DF1E17FC}" type="datetime1">
              <a:rPr lang="en-US" smtClean="0"/>
              <a:t>9/16/2018</a:t>
            </a:fld>
            <a:endParaRPr lang="en-US" dirty="0"/>
          </a:p>
        </p:txBody>
      </p:sp>
      <p:sp>
        <p:nvSpPr>
          <p:cNvPr id="3" name="Footer Placeholder 2"/>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E32E6F3-392F-41EC-885A-ACD58A27C3B2}"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8E16306-E9C7-4D90-AA7E-A0FC044AB242}"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smtClean="0"/>
              <a:t>Klik om de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FDC4EB8-2691-4E66-973C-FFCC4C7681C0}"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smtClean="0"/>
              <a:t>Klik om de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0756CBB-D003-4FBF-9111-0C8EBF0F2721}" type="datetime1">
              <a:rPr lang="en-US" smtClean="0"/>
              <a:t>9/16/2018</a:t>
            </a:fld>
            <a:endParaRPr lang="en-US" dirty="0"/>
          </a:p>
        </p:txBody>
      </p:sp>
      <p:sp>
        <p:nvSpPr>
          <p:cNvPr id="5" name="Footer Placeholder 4"/>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C720EC4-CBA2-4625-8976-69A50B4389B1}" type="datetime1">
              <a:rPr lang="en-US" smtClean="0"/>
              <a:t>9/16/2018</a:t>
            </a:fld>
            <a:endParaRPr lang="en-US" dirty="0"/>
          </a:p>
        </p:txBody>
      </p:sp>
      <p:sp>
        <p:nvSpPr>
          <p:cNvPr id="6" name="Footer Placeholder 5"/>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CABF89B-A358-42C0-B8B0-AF66769A8EC4}" type="datetime1">
              <a:rPr lang="en-US" smtClean="0"/>
              <a:t>9/16/2018</a:t>
            </a:fld>
            <a:endParaRPr lang="en-US" dirty="0"/>
          </a:p>
        </p:txBody>
      </p:sp>
      <p:sp>
        <p:nvSpPr>
          <p:cNvPr id="8" name="Footer Placeholder 7"/>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B88A7F6-EE24-4726-B76A-7BDE95A11BE0}" type="datetime1">
              <a:rPr lang="en-US" smtClean="0"/>
              <a:t>9/16/2018</a:t>
            </a:fld>
            <a:endParaRPr lang="en-US" dirty="0"/>
          </a:p>
        </p:txBody>
      </p:sp>
      <p:sp>
        <p:nvSpPr>
          <p:cNvPr id="4" name="Footer Placeholder 3"/>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73B3F-8C1F-4582-883A-CA41868DE04D}" type="datetime1">
              <a:rPr lang="en-US" smtClean="0"/>
              <a:t>9/16/2018</a:t>
            </a:fld>
            <a:endParaRPr lang="en-US" dirty="0"/>
          </a:p>
        </p:txBody>
      </p:sp>
      <p:sp>
        <p:nvSpPr>
          <p:cNvPr id="3" name="Footer Placeholder 2"/>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smtClean="0"/>
              <a:t>Klik om de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0C15D7A-BAEB-4100-962C-E83599A76C0E}" type="datetime1">
              <a:rPr lang="en-US" smtClean="0"/>
              <a:t>9/16/2018</a:t>
            </a:fld>
            <a:endParaRPr lang="en-US" dirty="0"/>
          </a:p>
        </p:txBody>
      </p:sp>
      <p:sp>
        <p:nvSpPr>
          <p:cNvPr id="6" name="Footer Placeholder 5"/>
          <p:cNvSpPr>
            <a:spLocks noGrp="1"/>
          </p:cNvSpPr>
          <p:nvPr>
            <p:ph type="ftr" sz="quarter" idx="11"/>
          </p:nvPr>
        </p:nvSpPr>
        <p:spPr/>
        <p:txBody>
          <a:bodyPr/>
          <a:lstStyle/>
          <a:p>
            <a:r>
              <a:rPr lang="nl-NL" smtClean="0"/>
              <a:t>Cyclus Pathologie voor BOL en BBL Noorderpoort Groningen. Samenstelling G.J. Lute ®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smtClean="0"/>
              <a:t>Klik om de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a:xfrm>
            <a:off x="3885810" y="6041362"/>
            <a:ext cx="976879" cy="365125"/>
          </a:xfrm>
        </p:spPr>
        <p:txBody>
          <a:bodyPr/>
          <a:lstStyle/>
          <a:p>
            <a:fld id="{DF520CD8-247B-426E-9F94-DB21D05C458B}" type="datetime1">
              <a:rPr lang="en-US" smtClean="0"/>
              <a:t>9/16/2018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nl-NL" smtClean="0"/>
              <a:t>Cyclus Pathologie voor BOL en BBL Noorderpoort Groningen. Samenstelling G.J. Lute ®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smtClean="0"/>
              <a:t>Klik om de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nl-NL" smtClean="0"/>
              <a:t>Cyclus Pathologie voor BOL en BBL Noorderpoort Groningen. Samenstelling G.J. Lute ®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CFCBA56-1EF2-4293-9769-070D87D5080D}" type="datetime1">
              <a:rPr lang="en-US" smtClean="0"/>
              <a:t>9/16/2018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iDuAugAykcc" TargetMode="External"/><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4TFcO61Cb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23test.nl/abstract-redenere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RF8Ko4Xvvs" TargetMode="External"/><Relationship Id="rId2" Type="http://schemas.openxmlformats.org/officeDocument/2006/relationships/hyperlink" Target="https://www.youtube.com/watch?v=rOi3aG5ZBh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04530" y="5803361"/>
            <a:ext cx="12087470" cy="492936"/>
          </a:xfrm>
        </p:spPr>
        <p:txBody>
          <a:bodyPr>
            <a:noAutofit/>
          </a:bodyPr>
          <a:lstStyle/>
          <a:p>
            <a:endParaRPr lang="nl-NL" sz="1600" dirty="0">
              <a:latin typeface="Book Antiqua" panose="02040602050305030304" pitchFamily="18"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617" y="117565"/>
            <a:ext cx="7837715" cy="4654677"/>
          </a:xfrm>
          <a:prstGeom prst="rect">
            <a:avLst/>
          </a:prstGeom>
        </p:spPr>
      </p:pic>
      <p:sp>
        <p:nvSpPr>
          <p:cNvPr id="5" name="Tekstvak 4"/>
          <p:cNvSpPr txBox="1"/>
          <p:nvPr/>
        </p:nvSpPr>
        <p:spPr>
          <a:xfrm>
            <a:off x="770709" y="287383"/>
            <a:ext cx="9196251" cy="769441"/>
          </a:xfrm>
          <a:prstGeom prst="rect">
            <a:avLst/>
          </a:prstGeom>
          <a:noFill/>
        </p:spPr>
        <p:txBody>
          <a:bodyPr wrap="square" rtlCol="0">
            <a:spAutoFit/>
          </a:bodyPr>
          <a:lstStyle/>
          <a:p>
            <a:r>
              <a:rPr lang="nl-NL" sz="4400" dirty="0">
                <a:solidFill>
                  <a:srgbClr val="FFFF00"/>
                </a:solidFill>
                <a:latin typeface="Book Antiqua" panose="02040602050305030304" pitchFamily="18" charset="0"/>
              </a:rPr>
              <a:t>Verstandelijke Beperkingen</a:t>
            </a:r>
            <a:endParaRPr lang="nl-NL" sz="4400" dirty="0">
              <a:solidFill>
                <a:srgbClr val="FFFF00"/>
              </a:solidFill>
            </a:endParaRPr>
          </a:p>
        </p:txBody>
      </p:sp>
    </p:spTree>
    <p:extLst>
      <p:ext uri="{BB962C8B-B14F-4D97-AF65-F5344CB8AC3E}">
        <p14:creationId xmlns:p14="http://schemas.microsoft.com/office/powerpoint/2010/main" val="1129630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686052" y="222738"/>
            <a:ext cx="3962944" cy="523220"/>
          </a:xfrm>
          <a:prstGeom prst="rect">
            <a:avLst/>
          </a:prstGeom>
        </p:spPr>
        <p:txBody>
          <a:bodyPr wrap="none">
            <a:spAutoFit/>
          </a:bodyPr>
          <a:lstStyle/>
          <a:p>
            <a:r>
              <a:rPr lang="nl-NL" sz="2800" dirty="0">
                <a:solidFill>
                  <a:srgbClr val="FFFF00"/>
                </a:solidFill>
                <a:latin typeface="Book Antiqua" panose="02040602050305030304" pitchFamily="18" charset="0"/>
              </a:rPr>
              <a:t>4</a:t>
            </a:r>
            <a:r>
              <a:rPr lang="nl-NL" sz="2800" dirty="0">
                <a:latin typeface="Book Antiqua" panose="02040602050305030304" pitchFamily="18" charset="0"/>
              </a:rPr>
              <a:t>. </a:t>
            </a:r>
            <a:r>
              <a:rPr lang="nl-NL" sz="2800" dirty="0">
                <a:solidFill>
                  <a:srgbClr val="FFFF00"/>
                </a:solidFill>
                <a:latin typeface="Book Antiqua" panose="02040602050305030304" pitchFamily="18" charset="0"/>
              </a:rPr>
              <a:t>Syndroom van Down</a:t>
            </a:r>
          </a:p>
        </p:txBody>
      </p:sp>
      <p:sp>
        <p:nvSpPr>
          <p:cNvPr id="5" name="Tekstvak 4"/>
          <p:cNvSpPr txBox="1"/>
          <p:nvPr/>
        </p:nvSpPr>
        <p:spPr>
          <a:xfrm>
            <a:off x="587829" y="745958"/>
            <a:ext cx="11207931" cy="6463308"/>
          </a:xfrm>
          <a:prstGeom prst="rect">
            <a:avLst/>
          </a:prstGeom>
          <a:noFill/>
        </p:spPr>
        <p:txBody>
          <a:bodyPr wrap="square" rtlCol="0">
            <a:spAutoFit/>
          </a:bodyPr>
          <a:lstStyle/>
          <a:p>
            <a:r>
              <a:rPr lang="nl-NL" b="1" dirty="0">
                <a:latin typeface="Book Antiqua" panose="02040602050305030304" pitchFamily="18" charset="0"/>
              </a:rPr>
              <a:t>Kenmerken</a:t>
            </a:r>
            <a:endParaRPr lang="nl-NL" dirty="0">
              <a:latin typeface="Book Antiqua" panose="02040602050305030304" pitchFamily="18" charset="0"/>
            </a:endParaRPr>
          </a:p>
          <a:p>
            <a:pPr marL="285750" lvl="0" indent="-285750">
              <a:buFont typeface="Arial" panose="020B0604020202020204" pitchFamily="34" charset="0"/>
              <a:buChar char="•"/>
            </a:pPr>
            <a:r>
              <a:rPr lang="nl-NL" dirty="0">
                <a:latin typeface="Book Antiqua" panose="02040602050305030304" pitchFamily="18" charset="0"/>
              </a:rPr>
              <a:t>Verstandelijke handicap</a:t>
            </a:r>
          </a:p>
          <a:p>
            <a:pPr marL="285750" lvl="0" indent="-285750">
              <a:buFont typeface="Arial" panose="020B0604020202020204" pitchFamily="34" charset="0"/>
              <a:buChar char="•"/>
            </a:pPr>
            <a:r>
              <a:rPr lang="nl-NL" dirty="0" err="1">
                <a:latin typeface="Book Antiqua" panose="02040602050305030304" pitchFamily="18" charset="0"/>
              </a:rPr>
              <a:t>Epicantusplooi</a:t>
            </a:r>
            <a:r>
              <a:rPr lang="nl-NL" dirty="0">
                <a:latin typeface="Book Antiqua" panose="02040602050305030304" pitchFamily="18" charset="0"/>
              </a:rPr>
              <a:t> van de ogen (ronde ooghoek)</a:t>
            </a:r>
          </a:p>
          <a:p>
            <a:pPr marL="285750" lvl="0" indent="-285750">
              <a:buFont typeface="Arial" panose="020B0604020202020204" pitchFamily="34" charset="0"/>
              <a:buChar char="•"/>
            </a:pPr>
            <a:r>
              <a:rPr lang="nl-NL" dirty="0">
                <a:latin typeface="Book Antiqua" panose="02040602050305030304" pitchFamily="18" charset="0"/>
              </a:rPr>
              <a:t>Amandelvormige, ietwat scheefstaande ogen</a:t>
            </a:r>
          </a:p>
          <a:p>
            <a:pPr marL="285750" lvl="0" indent="-285750">
              <a:buFont typeface="Arial" panose="020B0604020202020204" pitchFamily="34" charset="0"/>
              <a:buChar char="•"/>
            </a:pPr>
            <a:r>
              <a:rPr lang="nl-NL" dirty="0">
                <a:latin typeface="Book Antiqua" panose="02040602050305030304" pitchFamily="18" charset="0"/>
              </a:rPr>
              <a:t>Atypische </a:t>
            </a:r>
            <a:r>
              <a:rPr lang="nl-NL" dirty="0" smtClean="0">
                <a:latin typeface="Book Antiqua" panose="02040602050305030304" pitchFamily="18" charset="0"/>
              </a:rPr>
              <a:t>gelaatsvorm</a:t>
            </a:r>
          </a:p>
          <a:p>
            <a:pPr lvl="0"/>
            <a:endParaRPr lang="nl-NL" dirty="0">
              <a:latin typeface="Book Antiqua" panose="02040602050305030304" pitchFamily="18" charset="0"/>
            </a:endParaRPr>
          </a:p>
          <a:p>
            <a:pPr marL="285750" lvl="0" indent="-285750">
              <a:buFont typeface="Arial" panose="020B0604020202020204" pitchFamily="34" charset="0"/>
              <a:buChar char="•"/>
            </a:pPr>
            <a:r>
              <a:rPr lang="nl-NL" dirty="0">
                <a:latin typeface="Book Antiqua" panose="02040602050305030304" pitchFamily="18" charset="0"/>
              </a:rPr>
              <a:t>Vlak achterhoofd</a:t>
            </a:r>
          </a:p>
          <a:p>
            <a:pPr marL="285750" lvl="0" indent="-285750">
              <a:buFont typeface="Arial" panose="020B0604020202020204" pitchFamily="34" charset="0"/>
              <a:buChar char="•"/>
            </a:pPr>
            <a:r>
              <a:rPr lang="nl-NL" dirty="0">
                <a:latin typeface="Book Antiqua" panose="02040602050305030304" pitchFamily="18" charset="0"/>
              </a:rPr>
              <a:t>Slappe, groot lijkende tong en open mond</a:t>
            </a:r>
          </a:p>
          <a:p>
            <a:pPr marL="285750" lvl="0" indent="-285750">
              <a:buFont typeface="Arial" panose="020B0604020202020204" pitchFamily="34" charset="0"/>
              <a:buChar char="•"/>
            </a:pPr>
            <a:r>
              <a:rPr lang="nl-NL" dirty="0">
                <a:latin typeface="Book Antiqua" panose="02040602050305030304" pitchFamily="18" charset="0"/>
              </a:rPr>
              <a:t>Eén dwarse, doorlopende handplooi</a:t>
            </a:r>
          </a:p>
          <a:p>
            <a:pPr marL="285750" lvl="0" indent="-285750">
              <a:buFont typeface="Arial" panose="020B0604020202020204" pitchFamily="34" charset="0"/>
              <a:buChar char="•"/>
            </a:pPr>
            <a:r>
              <a:rPr lang="nl-NL" dirty="0">
                <a:latin typeface="Book Antiqua" panose="02040602050305030304" pitchFamily="18" charset="0"/>
              </a:rPr>
              <a:t>Vaak een ontbrekend kootje van de ringvinger</a:t>
            </a:r>
          </a:p>
          <a:p>
            <a:pPr marL="285750" lvl="0" indent="-285750">
              <a:buFont typeface="Arial" panose="020B0604020202020204" pitchFamily="34" charset="0"/>
              <a:buChar char="•"/>
            </a:pPr>
            <a:r>
              <a:rPr lang="nl-NL" dirty="0">
                <a:latin typeface="Book Antiqua" panose="02040602050305030304" pitchFamily="18" charset="0"/>
              </a:rPr>
              <a:t>Vaak een grotere ruimte tussen de grote- en naastgelegen </a:t>
            </a:r>
            <a:r>
              <a:rPr lang="nl-NL" dirty="0" smtClean="0">
                <a:latin typeface="Book Antiqua" panose="02040602050305030304" pitchFamily="18" charset="0"/>
              </a:rPr>
              <a:t>teen</a:t>
            </a:r>
          </a:p>
          <a:p>
            <a:pPr marL="285750" lvl="0" indent="-285750">
              <a:buFont typeface="Arial" panose="020B0604020202020204" pitchFamily="34" charset="0"/>
              <a:buChar char="•"/>
            </a:pPr>
            <a:endParaRPr lang="nl-NL" dirty="0">
              <a:latin typeface="Book Antiqua" panose="02040602050305030304" pitchFamily="18" charset="0"/>
            </a:endParaRPr>
          </a:p>
          <a:p>
            <a:pPr marL="285750" lvl="0" indent="-285750">
              <a:buFont typeface="Arial" panose="020B0604020202020204" pitchFamily="34" charset="0"/>
              <a:buChar char="•"/>
            </a:pPr>
            <a:r>
              <a:rPr lang="nl-NL" dirty="0">
                <a:latin typeface="Book Antiqua" panose="02040602050305030304" pitchFamily="18" charset="0"/>
              </a:rPr>
              <a:t>In ongeveer 40 tot 50 procent van de gevallen een congenitale hartafwijking</a:t>
            </a:r>
          </a:p>
          <a:p>
            <a:pPr marL="285750" lvl="0" indent="-285750">
              <a:buFont typeface="Arial" panose="020B0604020202020204" pitchFamily="34" charset="0"/>
              <a:buChar char="•"/>
            </a:pPr>
            <a:r>
              <a:rPr lang="nl-NL" dirty="0">
                <a:latin typeface="Book Antiqua" panose="02040602050305030304" pitchFamily="18" charset="0"/>
              </a:rPr>
              <a:t>In 60 tot 70 procent van de gevallen bij prenatale screening een kleiner/geen neusbeentje zichtbaar op de </a:t>
            </a:r>
            <a:r>
              <a:rPr lang="nl-NL" dirty="0" smtClean="0">
                <a:latin typeface="Book Antiqua" panose="02040602050305030304" pitchFamily="18" charset="0"/>
              </a:rPr>
              <a:t>echo</a:t>
            </a:r>
          </a:p>
          <a:p>
            <a:pPr marL="285750" lvl="0" indent="-285750">
              <a:buFont typeface="Arial" panose="020B0604020202020204" pitchFamily="34" charset="0"/>
              <a:buChar char="•"/>
            </a:pPr>
            <a:endParaRPr lang="nl-NL" dirty="0" smtClean="0">
              <a:latin typeface="Book Antiqua" panose="02040602050305030304" pitchFamily="18" charset="0"/>
            </a:endParaRPr>
          </a:p>
          <a:p>
            <a:pPr lvl="0"/>
            <a:endParaRPr lang="nl-NL" dirty="0">
              <a:latin typeface="Book Antiqua" panose="02040602050305030304" pitchFamily="18" charset="0"/>
            </a:endParaRPr>
          </a:p>
          <a:p>
            <a:pPr marL="285750" lvl="0" indent="-285750">
              <a:buFont typeface="Arial" panose="020B0604020202020204" pitchFamily="34" charset="0"/>
              <a:buChar char="•"/>
            </a:pPr>
            <a:r>
              <a:rPr lang="nl-NL" dirty="0" err="1">
                <a:latin typeface="Book Antiqua" panose="02040602050305030304" pitchFamily="18" charset="0"/>
              </a:rPr>
              <a:t>Hyperlaxiteit</a:t>
            </a:r>
            <a:r>
              <a:rPr lang="nl-NL" dirty="0">
                <a:latin typeface="Book Antiqua" panose="02040602050305030304" pitchFamily="18" charset="0"/>
              </a:rPr>
              <a:t> (slappe banden, spieren en gewrichten)</a:t>
            </a:r>
          </a:p>
          <a:p>
            <a:pPr marL="285750" lvl="0" indent="-285750">
              <a:buFont typeface="Arial" panose="020B0604020202020204" pitchFamily="34" charset="0"/>
              <a:buChar char="•"/>
            </a:pPr>
            <a:r>
              <a:rPr lang="nl-NL" dirty="0">
                <a:latin typeface="Book Antiqua" panose="02040602050305030304" pitchFamily="18" charset="0"/>
              </a:rPr>
              <a:t>Vaak een kleine gestalte</a:t>
            </a:r>
          </a:p>
          <a:p>
            <a:pPr marL="285750" lvl="0" indent="-285750">
              <a:buFont typeface="Arial" panose="020B0604020202020204" pitchFamily="34" charset="0"/>
              <a:buChar char="•"/>
            </a:pPr>
            <a:r>
              <a:rPr lang="nl-NL" dirty="0">
                <a:latin typeface="Book Antiqua" panose="02040602050305030304" pitchFamily="18" charset="0"/>
              </a:rPr>
              <a:t>Vaak sluik, dun haar</a:t>
            </a:r>
          </a:p>
          <a:p>
            <a:pPr marL="285750" lvl="0" indent="-285750">
              <a:buFont typeface="Arial" panose="020B0604020202020204" pitchFamily="34" charset="0"/>
              <a:buChar char="•"/>
            </a:pPr>
            <a:r>
              <a:rPr lang="nl-NL" dirty="0">
                <a:latin typeface="Book Antiqua" panose="02040602050305030304" pitchFamily="18" charset="0"/>
              </a:rPr>
              <a:t>Kortere levensverwachting (70 jaar en ouder is redelijk zeldzaam).</a:t>
            </a:r>
          </a:p>
          <a:p>
            <a:r>
              <a:rPr lang="nl-NL" dirty="0"/>
              <a:t> </a:t>
            </a:r>
          </a:p>
          <a:p>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8005" y="222738"/>
            <a:ext cx="3738290" cy="3738290"/>
          </a:xfrm>
          <a:prstGeom prst="rect">
            <a:avLst/>
          </a:prstGeom>
        </p:spPr>
      </p:pic>
    </p:spTree>
    <p:extLst>
      <p:ext uri="{BB962C8B-B14F-4D97-AF65-F5344CB8AC3E}">
        <p14:creationId xmlns:p14="http://schemas.microsoft.com/office/powerpoint/2010/main" val="2672232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44687" y="155637"/>
            <a:ext cx="4504759" cy="584775"/>
          </a:xfrm>
          <a:prstGeom prst="rect">
            <a:avLst/>
          </a:prstGeom>
        </p:spPr>
        <p:txBody>
          <a:bodyPr wrap="none">
            <a:spAutoFit/>
          </a:bodyPr>
          <a:lstStyle/>
          <a:p>
            <a:r>
              <a:rPr lang="nl-NL" sz="3200" dirty="0">
                <a:solidFill>
                  <a:srgbClr val="FFFF00"/>
                </a:solidFill>
                <a:latin typeface="Book Antiqua" panose="02040602050305030304" pitchFamily="18" charset="0"/>
              </a:rPr>
              <a:t>4</a:t>
            </a:r>
            <a:r>
              <a:rPr lang="nl-NL" sz="3200" dirty="0">
                <a:latin typeface="Book Antiqua" panose="02040602050305030304" pitchFamily="18" charset="0"/>
              </a:rPr>
              <a:t>. </a:t>
            </a:r>
            <a:r>
              <a:rPr lang="nl-NL" sz="3200" dirty="0">
                <a:solidFill>
                  <a:srgbClr val="FFFF00"/>
                </a:solidFill>
                <a:latin typeface="Book Antiqua" panose="02040602050305030304" pitchFamily="18" charset="0"/>
              </a:rPr>
              <a:t>Syndroom van Down</a:t>
            </a:r>
          </a:p>
        </p:txBody>
      </p:sp>
      <p:sp>
        <p:nvSpPr>
          <p:cNvPr id="6" name="Tekstvak 5"/>
          <p:cNvSpPr txBox="1"/>
          <p:nvPr/>
        </p:nvSpPr>
        <p:spPr>
          <a:xfrm>
            <a:off x="574765" y="917912"/>
            <a:ext cx="10554789" cy="5632311"/>
          </a:xfrm>
          <a:prstGeom prst="rect">
            <a:avLst/>
          </a:prstGeom>
          <a:noFill/>
        </p:spPr>
        <p:txBody>
          <a:bodyPr wrap="square" rtlCol="0">
            <a:spAutoFit/>
          </a:bodyPr>
          <a:lstStyle/>
          <a:p>
            <a:pPr marL="342900" indent="-342900">
              <a:buFont typeface="Arial" panose="020B0604020202020204" pitchFamily="34" charset="0"/>
              <a:buChar char="•"/>
            </a:pPr>
            <a:r>
              <a:rPr lang="nl-NL" sz="2000" b="1" dirty="0">
                <a:latin typeface="Book Antiqua" panose="02040602050305030304" pitchFamily="18" charset="0"/>
              </a:rPr>
              <a:t>Medische </a:t>
            </a:r>
            <a:r>
              <a:rPr lang="nl-NL" sz="2000" b="1" dirty="0" smtClean="0">
                <a:latin typeface="Book Antiqua" panose="02040602050305030304" pitchFamily="18" charset="0"/>
              </a:rPr>
              <a:t>problemen, </a:t>
            </a:r>
            <a:r>
              <a:rPr lang="nl-NL" sz="2000" dirty="0" smtClean="0">
                <a:latin typeface="Book Antiqua" panose="02040602050305030304" pitchFamily="18" charset="0"/>
              </a:rPr>
              <a:t>groter </a:t>
            </a:r>
            <a:r>
              <a:rPr lang="nl-NL" sz="2000" dirty="0">
                <a:latin typeface="Book Antiqua" panose="02040602050305030304" pitchFamily="18" charset="0"/>
              </a:rPr>
              <a:t>risico op het krijgen van de volgende aandoeningen.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De </a:t>
            </a:r>
            <a:r>
              <a:rPr lang="nl-NL" sz="2000" dirty="0">
                <a:latin typeface="Book Antiqua" panose="02040602050305030304" pitchFamily="18" charset="0"/>
              </a:rPr>
              <a:t>verstandelijke beperking varieert van zeer licht tot zeer ernstig. Slechts een zeer kleine minderheid heeft een normaal tot hoog IQ</a:t>
            </a:r>
            <a:r>
              <a:rPr lang="nl-NL" sz="2000" dirty="0" smtClean="0">
                <a:latin typeface="Book Antiqua" panose="02040602050305030304" pitchFamily="18" charset="0"/>
              </a:rPr>
              <a:t>.</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Ongeveer 40 tot 50 procent heeft een </a:t>
            </a:r>
            <a:r>
              <a:rPr lang="nl-NL" sz="2000" dirty="0" smtClean="0">
                <a:latin typeface="Book Antiqua" panose="02040602050305030304" pitchFamily="18" charset="0"/>
              </a:rPr>
              <a:t>congenitale hartafwijking </a:t>
            </a:r>
            <a:r>
              <a:rPr lang="nl-NL" sz="2000" dirty="0">
                <a:latin typeface="Book Antiqua" panose="02040602050305030304" pitchFamily="18" charset="0"/>
              </a:rPr>
              <a:t>meestal een opening in het tussenschot tussen de hartkamers (ventrikelseptumdefect</a:t>
            </a:r>
            <a:r>
              <a:rPr lang="nl-NL" sz="2000" dirty="0" smtClean="0">
                <a:latin typeface="Book Antiqua" panose="02040602050305030304" pitchFamily="18" charset="0"/>
              </a:rPr>
              <a:t>),.</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Bij de geboorte kan er sprake zijn van aanlegstoornissen van slokdarm, </a:t>
            </a:r>
            <a:r>
              <a:rPr lang="nl-NL" sz="2000" dirty="0" smtClean="0">
                <a:latin typeface="Book Antiqua" panose="02040602050305030304" pitchFamily="18" charset="0"/>
              </a:rPr>
              <a:t>twaalfvingerig </a:t>
            </a:r>
            <a:r>
              <a:rPr lang="nl-NL" sz="2000" dirty="0">
                <a:latin typeface="Book Antiqua" panose="02040602050305030304" pitchFamily="18" charset="0"/>
              </a:rPr>
              <a:t>darm of anus.</a:t>
            </a:r>
          </a:p>
          <a:p>
            <a:pPr marL="342900" indent="-342900">
              <a:buFont typeface="Arial" panose="020B0604020202020204" pitchFamily="34" charset="0"/>
              <a:buChar char="•"/>
            </a:pPr>
            <a:r>
              <a:rPr lang="nl-NL" sz="2000" dirty="0" smtClean="0">
                <a:latin typeface="Book Antiqua" panose="02040602050305030304" pitchFamily="18" charset="0"/>
              </a:rPr>
              <a:t>Minder </a:t>
            </a:r>
            <a:r>
              <a:rPr lang="nl-NL" sz="2000" dirty="0">
                <a:latin typeface="Book Antiqua" panose="02040602050305030304" pitchFamily="18" charset="0"/>
              </a:rPr>
              <a:t>goed werkend afweersysteem en lopen daardoor meer kans infecties te krijgen.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Vaak huidproblemen </a:t>
            </a:r>
            <a:r>
              <a:rPr lang="nl-NL" sz="2000" dirty="0">
                <a:latin typeface="Book Antiqua" panose="02040602050305030304" pitchFamily="18" charset="0"/>
              </a:rPr>
              <a:t>voor, zoals vormen van eczeem (constitutioneel </a:t>
            </a:r>
            <a:r>
              <a:rPr lang="nl-NL" sz="2000" dirty="0" smtClean="0">
                <a:latin typeface="Book Antiqua" panose="02040602050305030304" pitchFamily="18" charset="0"/>
              </a:rPr>
              <a:t>eczeem)</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Op de kinderleeftijd is er een verhoogde kans op leukemie.</a:t>
            </a:r>
          </a:p>
          <a:p>
            <a:pPr marL="342900" indent="-342900">
              <a:buFont typeface="Arial" panose="020B0604020202020204" pitchFamily="34" charset="0"/>
              <a:buChar char="•"/>
            </a:pPr>
            <a:r>
              <a:rPr lang="nl-NL" sz="2000" dirty="0" smtClean="0">
                <a:latin typeface="Book Antiqua" panose="02040602050305030304" pitchFamily="18" charset="0"/>
              </a:rPr>
              <a:t>Schildklierproblemen</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Problemen met de ogen (bijvoorbeeld staar, </a:t>
            </a:r>
            <a:r>
              <a:rPr lang="nl-NL" sz="2000" dirty="0" smtClean="0">
                <a:latin typeface="Book Antiqua" panose="02040602050305030304" pitchFamily="18" charset="0"/>
              </a:rPr>
              <a:t>bijziendheid) mar ook slechthorendheid.</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Onderontwikkeling </a:t>
            </a:r>
            <a:r>
              <a:rPr lang="nl-NL" sz="2000" dirty="0">
                <a:latin typeface="Book Antiqua" panose="02040602050305030304" pitchFamily="18" charset="0"/>
              </a:rPr>
              <a:t>van de </a:t>
            </a:r>
            <a:r>
              <a:rPr lang="nl-NL" sz="2000" dirty="0" err="1">
                <a:latin typeface="Book Antiqua" panose="02040602050305030304" pitchFamily="18" charset="0"/>
              </a:rPr>
              <a:t>heupkop</a:t>
            </a:r>
            <a:r>
              <a:rPr lang="nl-NL" sz="2000" dirty="0">
                <a:latin typeface="Book Antiqua" panose="02040602050305030304" pitchFamily="18" charset="0"/>
              </a:rPr>
              <a:t> en de </a:t>
            </a:r>
            <a:r>
              <a:rPr lang="nl-NL" sz="2000" dirty="0" err="1">
                <a:latin typeface="Book Antiqua" panose="02040602050305030304" pitchFamily="18" charset="0"/>
              </a:rPr>
              <a:t>heupkom</a:t>
            </a:r>
            <a:r>
              <a:rPr lang="nl-NL" sz="2000" dirty="0">
                <a:latin typeface="Book Antiqua" panose="02040602050305030304" pitchFamily="18" charset="0"/>
              </a:rPr>
              <a:t> (heupdysplasie</a:t>
            </a:r>
            <a:r>
              <a:rPr lang="nl-NL" sz="2000" dirty="0" smtClean="0">
                <a:latin typeface="Book Antiqua" panose="02040602050305030304" pitchFamily="18" charset="0"/>
              </a:rPr>
              <a:t>)</a:t>
            </a:r>
          </a:p>
          <a:p>
            <a:r>
              <a:rPr lang="nl-NL" sz="2000" dirty="0" smtClean="0">
                <a:latin typeface="Book Antiqua" panose="02040602050305030304" pitchFamily="18" charset="0"/>
              </a:rPr>
              <a:t> </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Glutenovergevoeligheid ,  obstipatie.</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Osteoporose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Op </a:t>
            </a:r>
            <a:r>
              <a:rPr lang="nl-NL" sz="2000" dirty="0">
                <a:latin typeface="Book Antiqua" panose="02040602050305030304" pitchFamily="18" charset="0"/>
              </a:rPr>
              <a:t>latere leeftijd (boven de 50, 60 jaar) zien we meestal </a:t>
            </a:r>
            <a:r>
              <a:rPr lang="nl-NL" sz="2000" dirty="0" smtClean="0">
                <a:latin typeface="Book Antiqua" panose="02040602050305030304" pitchFamily="18" charset="0"/>
              </a:rPr>
              <a:t>dementie.</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Epilepsie.</a:t>
            </a:r>
            <a:endParaRPr lang="nl-NL" sz="2000" dirty="0">
              <a:latin typeface="Book Antiqua" panose="02040602050305030304" pitchFamily="18" charset="0"/>
            </a:endParaRPr>
          </a:p>
        </p:txBody>
      </p:sp>
    </p:spTree>
    <p:extLst>
      <p:ext uri="{BB962C8B-B14F-4D97-AF65-F5344CB8AC3E}">
        <p14:creationId xmlns:p14="http://schemas.microsoft.com/office/powerpoint/2010/main" val="3949078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10001" y="116449"/>
            <a:ext cx="10241176" cy="2400657"/>
          </a:xfrm>
          <a:prstGeom prst="rect">
            <a:avLst/>
          </a:prstGeom>
        </p:spPr>
        <p:txBody>
          <a:bodyPr wrap="square">
            <a:spAutoFit/>
          </a:bodyPr>
          <a:lstStyle/>
          <a:p>
            <a:r>
              <a:rPr lang="nl-NL" sz="3200" dirty="0" smtClean="0">
                <a:solidFill>
                  <a:srgbClr val="FFFF00"/>
                </a:solidFill>
                <a:latin typeface="Book Antiqua" panose="02040602050305030304" pitchFamily="18" charset="0"/>
              </a:rPr>
              <a:t>5. Fragiel X- Syndroom</a:t>
            </a:r>
          </a:p>
          <a:p>
            <a:endParaRPr lang="nl-NL" dirty="0">
              <a:solidFill>
                <a:srgbClr val="FFFF00"/>
              </a:solidFill>
              <a:latin typeface="Book Antiqua" panose="02040602050305030304" pitchFamily="18" charset="0"/>
            </a:endParaRPr>
          </a:p>
          <a:p>
            <a:r>
              <a:rPr lang="nl-NL" sz="2000" dirty="0">
                <a:latin typeface="Book Antiqua" panose="02040602050305030304" pitchFamily="18" charset="0"/>
              </a:rPr>
              <a:t>Het </a:t>
            </a:r>
            <a:r>
              <a:rPr lang="nl-NL" sz="2000" b="1" dirty="0">
                <a:latin typeface="Book Antiqua" panose="02040602050305030304" pitchFamily="18" charset="0"/>
              </a:rPr>
              <a:t>fragiele-X-syndroom</a:t>
            </a:r>
            <a:r>
              <a:rPr lang="nl-NL" sz="2000" dirty="0">
                <a:latin typeface="Book Antiqua" panose="02040602050305030304" pitchFamily="18" charset="0"/>
              </a:rPr>
              <a:t> (</a:t>
            </a:r>
            <a:r>
              <a:rPr lang="nl-NL" sz="2000" b="1" dirty="0">
                <a:latin typeface="Book Antiqua" panose="02040602050305030304" pitchFamily="18" charset="0"/>
              </a:rPr>
              <a:t>FXS</a:t>
            </a:r>
            <a:r>
              <a:rPr lang="nl-NL" sz="2000" dirty="0">
                <a:latin typeface="Book Antiqua" panose="02040602050305030304" pitchFamily="18" charset="0"/>
              </a:rPr>
              <a:t>) is een erfelijke aandoening </a:t>
            </a:r>
            <a:r>
              <a:rPr lang="nl-NL" sz="2000" dirty="0" smtClean="0">
                <a:latin typeface="Book Antiqua" panose="02040602050305030304" pitchFamily="18" charset="0"/>
              </a:rPr>
              <a:t>die</a:t>
            </a:r>
          </a:p>
          <a:p>
            <a:r>
              <a:rPr lang="nl-NL" sz="2000" dirty="0" smtClean="0">
                <a:latin typeface="Book Antiqua" panose="02040602050305030304" pitchFamily="18" charset="0"/>
              </a:rPr>
              <a:t> </a:t>
            </a:r>
            <a:r>
              <a:rPr lang="nl-NL" sz="2000" dirty="0">
                <a:latin typeface="Book Antiqua" panose="02040602050305030304" pitchFamily="18" charset="0"/>
              </a:rPr>
              <a:t>gepaard gaat met een milde tot matige verstandelijke handicap en </a:t>
            </a:r>
            <a:endParaRPr lang="nl-NL" sz="2000" dirty="0" smtClean="0">
              <a:latin typeface="Book Antiqua" panose="02040602050305030304" pitchFamily="18" charset="0"/>
            </a:endParaRPr>
          </a:p>
          <a:p>
            <a:r>
              <a:rPr lang="nl-NL" sz="2000" dirty="0" smtClean="0">
                <a:latin typeface="Book Antiqua" panose="02040602050305030304" pitchFamily="18" charset="0"/>
              </a:rPr>
              <a:t>op autisme gelijkend </a:t>
            </a:r>
            <a:r>
              <a:rPr lang="nl-NL" sz="2000" dirty="0">
                <a:latin typeface="Book Antiqua" panose="02040602050305030304" pitchFamily="18" charset="0"/>
              </a:rPr>
              <a:t>gedrag. Verder zijn er dikwijls bepaalde </a:t>
            </a:r>
            <a:endParaRPr lang="nl-NL" sz="2000" dirty="0" smtClean="0">
              <a:latin typeface="Book Antiqua" panose="02040602050305030304" pitchFamily="18" charset="0"/>
            </a:endParaRPr>
          </a:p>
          <a:p>
            <a:r>
              <a:rPr lang="nl-NL" sz="2000" dirty="0" smtClean="0">
                <a:latin typeface="Book Antiqua" panose="02040602050305030304" pitchFamily="18" charset="0"/>
              </a:rPr>
              <a:t>uiterlijke </a:t>
            </a:r>
            <a:r>
              <a:rPr lang="nl-NL" sz="2000" dirty="0">
                <a:latin typeface="Book Antiqua" panose="02040602050305030304" pitchFamily="18" charset="0"/>
              </a:rPr>
              <a:t>kenmerken, waaronder een lang, smal gezicht en grote oren. </a:t>
            </a:r>
            <a:endParaRPr lang="nl-NL" sz="2000" dirty="0" smtClean="0">
              <a:latin typeface="Book Antiqua" panose="02040602050305030304" pitchFamily="18" charset="0"/>
            </a:endParaRPr>
          </a:p>
          <a:p>
            <a:r>
              <a:rPr lang="nl-NL" sz="2000" dirty="0" smtClean="0">
                <a:latin typeface="Book Antiqua" panose="02040602050305030304" pitchFamily="18" charset="0"/>
              </a:rPr>
              <a:t>Het </a:t>
            </a:r>
            <a:r>
              <a:rPr lang="nl-NL" sz="2000" dirty="0">
                <a:latin typeface="Book Antiqua" panose="02040602050305030304" pitchFamily="18" charset="0"/>
              </a:rPr>
              <a:t>syndroom wordt veroorzaakt </a:t>
            </a:r>
            <a:r>
              <a:rPr lang="nl-NL" sz="2000" dirty="0" smtClean="0">
                <a:latin typeface="Book Antiqua" panose="02040602050305030304" pitchFamily="18" charset="0"/>
              </a:rPr>
              <a:t>door een </a:t>
            </a:r>
            <a:r>
              <a:rPr lang="nl-NL" sz="2000" dirty="0">
                <a:latin typeface="Book Antiqua" panose="02040602050305030304" pitchFamily="18" charset="0"/>
              </a:rPr>
              <a:t>mutatie in het </a:t>
            </a:r>
            <a:r>
              <a:rPr lang="nl-NL" sz="2000" dirty="0" smtClean="0">
                <a:latin typeface="Book Antiqua" panose="02040602050305030304" pitchFamily="18" charset="0"/>
              </a:rPr>
              <a:t>X-chromosoom</a:t>
            </a:r>
            <a:endParaRPr lang="nl-NL" sz="2000" dirty="0">
              <a:solidFill>
                <a:srgbClr val="FFFF00"/>
              </a:solidFill>
              <a:latin typeface="Book Antiqua" panose="02040602050305030304" pitchFamily="18" charset="0"/>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8698" y="116449"/>
            <a:ext cx="2956238" cy="3135085"/>
          </a:xfrm>
          <a:prstGeom prst="rect">
            <a:avLst/>
          </a:prstGeom>
        </p:spPr>
      </p:pic>
      <p:sp>
        <p:nvSpPr>
          <p:cNvPr id="6" name="Tekstvak 5"/>
          <p:cNvSpPr txBox="1"/>
          <p:nvPr/>
        </p:nvSpPr>
        <p:spPr>
          <a:xfrm>
            <a:off x="810001" y="2517106"/>
            <a:ext cx="11129450" cy="4339650"/>
          </a:xfrm>
          <a:prstGeom prst="rect">
            <a:avLst/>
          </a:prstGeom>
          <a:noFill/>
        </p:spPr>
        <p:txBody>
          <a:bodyPr wrap="square" rtlCol="0">
            <a:spAutoFit/>
          </a:bodyPr>
          <a:lstStyle/>
          <a:p>
            <a:r>
              <a:rPr lang="nl-NL" b="1" u="sng" dirty="0" smtClean="0">
                <a:latin typeface="Book Antiqua" panose="02040602050305030304" pitchFamily="18" charset="0"/>
              </a:rPr>
              <a:t>Kenmerken:</a:t>
            </a:r>
          </a:p>
          <a:p>
            <a:r>
              <a:rPr lang="nl-NL" sz="2000" i="1" dirty="0" smtClean="0">
                <a:latin typeface="Book Antiqua" panose="02040602050305030304" pitchFamily="18" charset="0"/>
              </a:rPr>
              <a:t>Fysieke kenmerken presenteren zich </a:t>
            </a:r>
            <a:r>
              <a:rPr lang="nl-NL" sz="2000" i="1" dirty="0">
                <a:latin typeface="Book Antiqua" panose="02040602050305030304" pitchFamily="18" charset="0"/>
              </a:rPr>
              <a:t>vaak pas in de puberteit. </a:t>
            </a:r>
            <a:endParaRPr lang="nl-NL" sz="2000" i="1" dirty="0" smtClean="0">
              <a:latin typeface="Book Antiqua" panose="02040602050305030304" pitchFamily="18" charset="0"/>
            </a:endParaRPr>
          </a:p>
          <a:p>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Een </a:t>
            </a:r>
            <a:r>
              <a:rPr lang="nl-NL" sz="2000" dirty="0">
                <a:latin typeface="Book Antiqua" panose="02040602050305030304" pitchFamily="18" charset="0"/>
              </a:rPr>
              <a:t>verstandelijke </a:t>
            </a:r>
            <a:r>
              <a:rPr lang="nl-NL" sz="2000" dirty="0" smtClean="0">
                <a:latin typeface="Book Antiqua" panose="02040602050305030304" pitchFamily="18" charset="0"/>
              </a:rPr>
              <a:t>beperking</a:t>
            </a:r>
            <a:r>
              <a:rPr lang="nl-NL" sz="2000" dirty="0">
                <a:latin typeface="Book Antiqua" panose="02040602050305030304" pitchFamily="18" charset="0"/>
              </a:rPr>
              <a:t>.</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Langgerekt gezicht met grote </a:t>
            </a:r>
            <a:r>
              <a:rPr lang="nl-NL" sz="2000" dirty="0">
                <a:latin typeface="Book Antiqua" panose="02040602050305030304" pitchFamily="18" charset="0"/>
              </a:rPr>
              <a:t>of uitstekende oren,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a:latin typeface="Book Antiqua" panose="02040602050305030304" pitchFamily="18" charset="0"/>
              </a:rPr>
              <a:t>P</a:t>
            </a:r>
            <a:r>
              <a:rPr lang="nl-NL" sz="2000" dirty="0" smtClean="0">
                <a:latin typeface="Book Antiqua" panose="02040602050305030304" pitchFamily="18" charset="0"/>
              </a:rPr>
              <a:t>latte </a:t>
            </a:r>
            <a:r>
              <a:rPr lang="nl-NL" sz="2000" dirty="0">
                <a:latin typeface="Book Antiqua" panose="02040602050305030304" pitchFamily="18" charset="0"/>
              </a:rPr>
              <a:t>voeten, vergrote testikels en een verlaagde </a:t>
            </a:r>
            <a:r>
              <a:rPr lang="nl-NL" sz="2000" dirty="0" smtClean="0">
                <a:latin typeface="Book Antiqua" panose="02040602050305030304" pitchFamily="18" charset="0"/>
              </a:rPr>
              <a:t>spierspanning</a:t>
            </a:r>
          </a:p>
          <a:p>
            <a:pPr marL="342900" indent="-342900">
              <a:buFont typeface="Arial" panose="020B0604020202020204" pitchFamily="34" charset="0"/>
              <a:buChar char="•"/>
            </a:pPr>
            <a:r>
              <a:rPr lang="nl-NL" sz="2000" dirty="0" smtClean="0">
                <a:latin typeface="Book Antiqua" panose="02040602050305030304" pitchFamily="18" charset="0"/>
              </a:rPr>
              <a:t>Taalafwijkingen</a:t>
            </a:r>
            <a:r>
              <a:rPr lang="nl-NL" sz="2000" dirty="0">
                <a:latin typeface="Book Antiqua" panose="02040602050305030304" pitchFamily="18" charset="0"/>
              </a:rPr>
              <a:t>, waaronder een warrige, onsamenhangende </a:t>
            </a:r>
            <a:r>
              <a:rPr lang="nl-NL" sz="2000" dirty="0" smtClean="0">
                <a:latin typeface="Book Antiqua" panose="02040602050305030304" pitchFamily="18" charset="0"/>
              </a:rPr>
              <a:t>spraak.</a:t>
            </a:r>
          </a:p>
          <a:p>
            <a:pPr marL="342900" indent="-342900">
              <a:buFont typeface="Arial" panose="020B0604020202020204" pitchFamily="34" charset="0"/>
              <a:buChar char="•"/>
            </a:pPr>
            <a:endParaRPr lang="nl-NL" sz="2000" baseline="30000" dirty="0">
              <a:latin typeface="Book Antiqua" panose="02040602050305030304" pitchFamily="18" charset="0"/>
            </a:endParaRPr>
          </a:p>
          <a:p>
            <a:pPr marL="342900" indent="-342900">
              <a:buFont typeface="Arial" panose="020B0604020202020204" pitchFamily="34" charset="0"/>
              <a:buChar char="•"/>
            </a:pPr>
            <a:endParaRPr lang="nl-NL" sz="2000" baseline="30000" dirty="0" smtClean="0">
              <a:latin typeface="Book Antiqua" panose="02040602050305030304" pitchFamily="18" charset="0"/>
            </a:endParaRPr>
          </a:p>
          <a:p>
            <a:pPr marL="342900" indent="-342900">
              <a:buFont typeface="Arial" panose="020B0604020202020204" pitchFamily="34" charset="0"/>
              <a:buChar char="•"/>
            </a:pPr>
            <a:endParaRPr lang="nl-NL" sz="2000" baseline="30000" dirty="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Stereotiepe </a:t>
            </a:r>
            <a:r>
              <a:rPr lang="nl-NL" sz="2000" dirty="0">
                <a:latin typeface="Book Antiqua" panose="02040602050305030304" pitchFamily="18" charset="0"/>
              </a:rPr>
              <a:t>bewegingen, zoals het </a:t>
            </a:r>
            <a:r>
              <a:rPr lang="nl-NL" sz="2000" b="1" dirty="0" smtClean="0">
                <a:solidFill>
                  <a:srgbClr val="FFFF00"/>
                </a:solidFill>
                <a:latin typeface="Book Antiqua" panose="02040602050305030304" pitchFamily="18" charset="0"/>
                <a:hlinkClick r:id="rId3"/>
              </a:rPr>
              <a:t>Fladderen</a:t>
            </a:r>
            <a:r>
              <a:rPr lang="nl-NL" sz="2000" b="1" dirty="0" smtClean="0">
                <a:solidFill>
                  <a:srgbClr val="FFFF00"/>
                </a:solidFill>
                <a:latin typeface="Book Antiqua" panose="02040602050305030304" pitchFamily="18" charset="0"/>
              </a:rPr>
              <a:t> </a:t>
            </a:r>
            <a:r>
              <a:rPr lang="nl-NL" sz="2000" dirty="0" smtClean="0">
                <a:latin typeface="Book Antiqua" panose="02040602050305030304" pitchFamily="18" charset="0"/>
              </a:rPr>
              <a:t>met </a:t>
            </a:r>
            <a:r>
              <a:rPr lang="nl-NL" sz="2000" dirty="0">
                <a:latin typeface="Book Antiqua" panose="02040602050305030304" pitchFamily="18" charset="0"/>
              </a:rPr>
              <a:t>de handen bij opwinding of </a:t>
            </a:r>
            <a:r>
              <a:rPr lang="nl-NL" sz="2000" dirty="0" smtClean="0">
                <a:latin typeface="Book Antiqua" panose="02040602050305030304" pitchFamily="18" charset="0"/>
              </a:rPr>
              <a:t>stress.</a:t>
            </a:r>
          </a:p>
          <a:p>
            <a:pPr marL="342900" indent="-342900">
              <a:buFont typeface="Arial" panose="020B0604020202020204" pitchFamily="34" charset="0"/>
              <a:buChar char="•"/>
            </a:pPr>
            <a:r>
              <a:rPr lang="nl-NL" sz="2000" dirty="0" smtClean="0">
                <a:latin typeface="Book Antiqua" panose="02040602050305030304" pitchFamily="18" charset="0"/>
              </a:rPr>
              <a:t> Schuw </a:t>
            </a:r>
            <a:r>
              <a:rPr lang="nl-NL" sz="2000" dirty="0">
                <a:latin typeface="Book Antiqua" panose="02040602050305030304" pitchFamily="18" charset="0"/>
              </a:rPr>
              <a:t>gedrag en vermijden ze oogcontact; dit wordt wel </a:t>
            </a:r>
            <a:r>
              <a:rPr lang="nl-NL" sz="2000" dirty="0" err="1">
                <a:latin typeface="Book Antiqua" panose="02040602050305030304" pitchFamily="18" charset="0"/>
              </a:rPr>
              <a:t>autistiform</a:t>
            </a:r>
            <a:r>
              <a:rPr lang="nl-NL" sz="2000" dirty="0">
                <a:latin typeface="Book Antiqua" panose="02040602050305030304" pitchFamily="18" charset="0"/>
              </a:rPr>
              <a:t> genoemd.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Het geheugen </a:t>
            </a:r>
            <a:r>
              <a:rPr lang="nl-NL" sz="2000" dirty="0">
                <a:latin typeface="Book Antiqua" panose="02040602050305030304" pitchFamily="18" charset="0"/>
              </a:rPr>
              <a:t>en het vermogen om gezichten in het geheugen op te slaan lijken te zijn aangedaan</a:t>
            </a:r>
            <a:r>
              <a:rPr lang="nl-NL" sz="2000" dirty="0" smtClean="0">
                <a:latin typeface="Book Antiqua" panose="02040602050305030304" pitchFamily="18" charset="0"/>
              </a:rPr>
              <a:t>.</a:t>
            </a:r>
            <a:endParaRPr lang="nl-NL" sz="2000" dirty="0">
              <a:latin typeface="Book Antiqua" panose="02040602050305030304" pitchFamily="18" charset="0"/>
            </a:endParaRPr>
          </a:p>
          <a:p>
            <a:endParaRPr lang="nl-NL" dirty="0">
              <a:latin typeface="Book Antiqua" panose="02040602050305030304" pitchFamily="18" charset="0"/>
            </a:endParaRPr>
          </a:p>
        </p:txBody>
      </p:sp>
    </p:spTree>
    <p:extLst>
      <p:ext uri="{BB962C8B-B14F-4D97-AF65-F5344CB8AC3E}">
        <p14:creationId xmlns:p14="http://schemas.microsoft.com/office/powerpoint/2010/main" val="1953321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78873" y="213751"/>
            <a:ext cx="4820550" cy="584775"/>
          </a:xfrm>
          <a:prstGeom prst="rect">
            <a:avLst/>
          </a:prstGeom>
        </p:spPr>
        <p:txBody>
          <a:bodyPr wrap="none">
            <a:spAutoFit/>
          </a:bodyPr>
          <a:lstStyle/>
          <a:p>
            <a:r>
              <a:rPr lang="nl-NL" sz="3200" dirty="0" smtClean="0">
                <a:solidFill>
                  <a:srgbClr val="FFFF00"/>
                </a:solidFill>
                <a:latin typeface="Book Antiqua" panose="02040602050305030304" pitchFamily="18" charset="0"/>
              </a:rPr>
              <a:t>6. Prader Willi Syndroom</a:t>
            </a:r>
            <a:endParaRPr lang="nl-NL" sz="3200" dirty="0">
              <a:solidFill>
                <a:srgbClr val="FFFF00"/>
              </a:solidFill>
              <a:latin typeface="Book Antiqua" panose="02040602050305030304" pitchFamily="18" charset="0"/>
            </a:endParaRPr>
          </a:p>
        </p:txBody>
      </p:sp>
      <p:sp>
        <p:nvSpPr>
          <p:cNvPr id="5" name="Rechthoek 4"/>
          <p:cNvSpPr/>
          <p:nvPr/>
        </p:nvSpPr>
        <p:spPr>
          <a:xfrm>
            <a:off x="409302" y="898047"/>
            <a:ext cx="11569337" cy="2246769"/>
          </a:xfrm>
          <a:prstGeom prst="rect">
            <a:avLst/>
          </a:prstGeom>
        </p:spPr>
        <p:txBody>
          <a:bodyPr wrap="square">
            <a:spAutoFit/>
          </a:bodyPr>
          <a:lstStyle/>
          <a:p>
            <a:r>
              <a:rPr lang="nl-NL" sz="2000" dirty="0">
                <a:latin typeface="Book Antiqua" panose="02040602050305030304" pitchFamily="18" charset="0"/>
              </a:rPr>
              <a:t>Het </a:t>
            </a:r>
            <a:r>
              <a:rPr lang="nl-NL" sz="2000" b="1" dirty="0">
                <a:latin typeface="Book Antiqua" panose="02040602050305030304" pitchFamily="18" charset="0"/>
              </a:rPr>
              <a:t>syndroom van </a:t>
            </a:r>
            <a:r>
              <a:rPr lang="nl-NL" sz="2000" b="1" dirty="0" smtClean="0">
                <a:latin typeface="Book Antiqua" panose="02040602050305030304" pitchFamily="18" charset="0"/>
              </a:rPr>
              <a:t>Prader-Willi</a:t>
            </a:r>
            <a:r>
              <a:rPr lang="nl-NL" sz="2000" dirty="0" smtClean="0">
                <a:latin typeface="Book Antiqua" panose="02040602050305030304" pitchFamily="18" charset="0"/>
              </a:rPr>
              <a:t> </a:t>
            </a:r>
            <a:r>
              <a:rPr lang="nl-NL" sz="2000" dirty="0">
                <a:latin typeface="Book Antiqua" panose="02040602050305030304" pitchFamily="18" charset="0"/>
              </a:rPr>
              <a:t>werd in 1956 voor </a:t>
            </a:r>
            <a:endParaRPr lang="nl-NL" sz="2000" dirty="0" smtClean="0">
              <a:latin typeface="Book Antiqua" panose="02040602050305030304" pitchFamily="18" charset="0"/>
            </a:endParaRPr>
          </a:p>
          <a:p>
            <a:r>
              <a:rPr lang="nl-NL" sz="2000" dirty="0" smtClean="0">
                <a:latin typeface="Book Antiqua" panose="02040602050305030304" pitchFamily="18" charset="0"/>
              </a:rPr>
              <a:t>het </a:t>
            </a:r>
            <a:r>
              <a:rPr lang="nl-NL" sz="2000" dirty="0">
                <a:latin typeface="Book Antiqua" panose="02040602050305030304" pitchFamily="18" charset="0"/>
              </a:rPr>
              <a:t>eerst beschreven door de Zwitserse artsen </a:t>
            </a:r>
            <a:endParaRPr lang="nl-NL" sz="2000" dirty="0" smtClean="0">
              <a:latin typeface="Book Antiqua" panose="02040602050305030304" pitchFamily="18" charset="0"/>
            </a:endParaRPr>
          </a:p>
          <a:p>
            <a:r>
              <a:rPr lang="nl-NL" sz="2000" i="1" dirty="0" smtClean="0">
                <a:latin typeface="Book Antiqua" panose="02040602050305030304" pitchFamily="18" charset="0"/>
              </a:rPr>
              <a:t>Andrea </a:t>
            </a:r>
            <a:r>
              <a:rPr lang="nl-NL" sz="2000" i="1" dirty="0">
                <a:latin typeface="Book Antiqua" panose="02040602050305030304" pitchFamily="18" charset="0"/>
              </a:rPr>
              <a:t>Prader, Alexis </a:t>
            </a:r>
            <a:r>
              <a:rPr lang="nl-NL" sz="2000" i="1" dirty="0" err="1">
                <a:latin typeface="Book Antiqua" panose="02040602050305030304" pitchFamily="18" charset="0"/>
              </a:rPr>
              <a:t>Labhart</a:t>
            </a:r>
            <a:r>
              <a:rPr lang="nl-NL" sz="2000" i="1" dirty="0">
                <a:latin typeface="Book Antiqua" panose="02040602050305030304" pitchFamily="18" charset="0"/>
              </a:rPr>
              <a:t> </a:t>
            </a:r>
            <a:r>
              <a:rPr lang="nl-NL" sz="2000" dirty="0">
                <a:latin typeface="Book Antiqua" panose="02040602050305030304" pitchFamily="18" charset="0"/>
              </a:rPr>
              <a:t>en </a:t>
            </a:r>
            <a:r>
              <a:rPr lang="nl-NL" sz="2000" i="1" dirty="0">
                <a:latin typeface="Book Antiqua" panose="02040602050305030304" pitchFamily="18" charset="0"/>
              </a:rPr>
              <a:t>Heinrich Willi. </a:t>
            </a:r>
            <a:endParaRPr lang="nl-NL" sz="2000" i="1" dirty="0" smtClean="0">
              <a:latin typeface="Book Antiqua" panose="02040602050305030304" pitchFamily="18" charset="0"/>
            </a:endParaRPr>
          </a:p>
          <a:p>
            <a:r>
              <a:rPr lang="nl-NL" sz="2000" dirty="0" smtClean="0">
                <a:latin typeface="Book Antiqua" panose="02040602050305030304" pitchFamily="18" charset="0"/>
              </a:rPr>
              <a:t>In </a:t>
            </a:r>
            <a:r>
              <a:rPr lang="nl-NL" sz="2000" dirty="0">
                <a:latin typeface="Book Antiqua" panose="02040602050305030304" pitchFamily="18" charset="0"/>
              </a:rPr>
              <a:t>1961 volgde een tweede publicatie van Prader </a:t>
            </a:r>
            <a:endParaRPr lang="nl-NL" sz="2000" dirty="0" smtClean="0">
              <a:latin typeface="Book Antiqua" panose="02040602050305030304" pitchFamily="18" charset="0"/>
            </a:endParaRPr>
          </a:p>
          <a:p>
            <a:r>
              <a:rPr lang="nl-NL" sz="2000" dirty="0" smtClean="0">
                <a:latin typeface="Book Antiqua" panose="02040602050305030304" pitchFamily="18" charset="0"/>
              </a:rPr>
              <a:t>en </a:t>
            </a:r>
            <a:r>
              <a:rPr lang="nl-NL" sz="2000" dirty="0">
                <a:latin typeface="Book Antiqua" panose="02040602050305030304" pitchFamily="18" charset="0"/>
              </a:rPr>
              <a:t>Willi. Het viel hen op dat de combinatie van </a:t>
            </a:r>
            <a:endParaRPr lang="nl-NL" sz="2000" dirty="0" smtClean="0">
              <a:latin typeface="Book Antiqua" panose="02040602050305030304" pitchFamily="18" charset="0"/>
            </a:endParaRPr>
          </a:p>
          <a:p>
            <a:r>
              <a:rPr lang="nl-NL" sz="2000" dirty="0" smtClean="0">
                <a:latin typeface="Book Antiqua" panose="02040602050305030304" pitchFamily="18" charset="0"/>
              </a:rPr>
              <a:t>spierslapte</a:t>
            </a:r>
            <a:r>
              <a:rPr lang="nl-NL" sz="2000" dirty="0">
                <a:latin typeface="Book Antiqua" panose="02040602050305030304" pitchFamily="18" charset="0"/>
              </a:rPr>
              <a:t>, onbedwingbare eetlust en een aantal </a:t>
            </a:r>
            <a:endParaRPr lang="nl-NL" sz="2000" dirty="0" smtClean="0">
              <a:latin typeface="Book Antiqua" panose="02040602050305030304" pitchFamily="18" charset="0"/>
            </a:endParaRPr>
          </a:p>
          <a:p>
            <a:r>
              <a:rPr lang="nl-NL" sz="2000" dirty="0" smtClean="0">
                <a:latin typeface="Book Antiqua" panose="02040602050305030304" pitchFamily="18" charset="0"/>
              </a:rPr>
              <a:t>uiterlijke </a:t>
            </a:r>
            <a:r>
              <a:rPr lang="nl-NL" sz="2000" dirty="0">
                <a:latin typeface="Book Antiqua" panose="02040602050305030304" pitchFamily="18" charset="0"/>
              </a:rPr>
              <a:t>kenmerken niet toevallig kon zijn.</a:t>
            </a: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4937" y="213751"/>
            <a:ext cx="4885508" cy="3284514"/>
          </a:xfrm>
          <a:prstGeom prst="rect">
            <a:avLst/>
          </a:prstGeom>
        </p:spPr>
      </p:pic>
      <p:sp>
        <p:nvSpPr>
          <p:cNvPr id="7" name="Tekstvak 6"/>
          <p:cNvSpPr txBox="1"/>
          <p:nvPr/>
        </p:nvSpPr>
        <p:spPr>
          <a:xfrm>
            <a:off x="409303" y="3257398"/>
            <a:ext cx="11112138" cy="3539430"/>
          </a:xfrm>
          <a:prstGeom prst="rect">
            <a:avLst/>
          </a:prstGeom>
          <a:noFill/>
        </p:spPr>
        <p:txBody>
          <a:bodyPr wrap="square" rtlCol="0">
            <a:spAutoFit/>
          </a:bodyPr>
          <a:lstStyle/>
          <a:p>
            <a:r>
              <a:rPr lang="nl-NL" sz="2400" u="sng" dirty="0" smtClean="0">
                <a:latin typeface="Book Antiqua" panose="02040602050305030304" pitchFamily="18" charset="0"/>
              </a:rPr>
              <a:t>Enkele feiten en kenmerken</a:t>
            </a:r>
          </a:p>
          <a:p>
            <a:pPr marL="342900" indent="-342900">
              <a:buFont typeface="Arial" panose="020B0604020202020204" pitchFamily="34" charset="0"/>
              <a:buChar char="•"/>
            </a:pPr>
            <a:r>
              <a:rPr lang="nl-NL" sz="2000" dirty="0" smtClean="0">
                <a:latin typeface="Book Antiqua" panose="02040602050305030304" pitchFamily="18" charset="0"/>
              </a:rPr>
              <a:t>Oorzaak </a:t>
            </a:r>
            <a:r>
              <a:rPr lang="nl-NL" sz="2000" dirty="0">
                <a:latin typeface="Book Antiqua" panose="02040602050305030304" pitchFamily="18" charset="0"/>
              </a:rPr>
              <a:t>is het ontbreken van een klein stukje erfelijke informatie op chromosoom 15.</a:t>
            </a:r>
            <a:endParaRPr lang="nl-NL" sz="2000" u="sng"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Jaarlijks 10 kinderen geboren met PWS. Evenveel meisjes als jongens</a:t>
            </a:r>
          </a:p>
          <a:p>
            <a:pPr marL="342900" indent="-342900">
              <a:buFont typeface="Arial" panose="020B0604020202020204" pitchFamily="34" charset="0"/>
              <a:buChar char="•"/>
            </a:pPr>
            <a:r>
              <a:rPr lang="nl-NL" sz="2000" dirty="0" smtClean="0">
                <a:latin typeface="Book Antiqua" panose="02040602050305030304" pitchFamily="18" charset="0"/>
              </a:rPr>
              <a:t>Laag geboortegewicht. Spierslapte</a:t>
            </a:r>
          </a:p>
          <a:p>
            <a:pPr marL="342900" indent="-342900">
              <a:buFont typeface="Arial" panose="020B0604020202020204" pitchFamily="34" charset="0"/>
              <a:buChar char="•"/>
            </a:pPr>
            <a:r>
              <a:rPr lang="nl-NL" sz="2000" dirty="0" smtClean="0">
                <a:latin typeface="Book Antiqua" panose="02040602050305030304" pitchFamily="18" charset="0"/>
              </a:rPr>
              <a:t>Lichte tot matige verstandelijke handicap ( gemiddelde IQ 70)</a:t>
            </a:r>
          </a:p>
          <a:p>
            <a:pPr marL="342900" indent="-342900">
              <a:buFont typeface="Arial" panose="020B0604020202020204" pitchFamily="34" charset="0"/>
              <a:buChar char="•"/>
            </a:pPr>
            <a:r>
              <a:rPr lang="nl-NL" sz="2000" dirty="0">
                <a:latin typeface="Book Antiqua" panose="02040602050305030304" pitchFamily="18" charset="0"/>
              </a:rPr>
              <a:t>Sterke, soms onverzadigbare eetlust, die kan leiden tot enorm overgewicht (obesitas).</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Geringe lichaamslengte ( 150 tot 155 cm)</a:t>
            </a:r>
          </a:p>
          <a:p>
            <a:pPr marL="342900" indent="-342900">
              <a:buFont typeface="Arial" panose="020B0604020202020204" pitchFamily="34" charset="0"/>
              <a:buChar char="•"/>
            </a:pPr>
            <a:r>
              <a:rPr lang="nl-NL" sz="2000" dirty="0">
                <a:latin typeface="Book Antiqua" panose="02040602050305030304" pitchFamily="18" charset="0"/>
              </a:rPr>
              <a:t>K</a:t>
            </a:r>
            <a:r>
              <a:rPr lang="nl-NL" sz="2000" dirty="0" smtClean="0">
                <a:latin typeface="Book Antiqua" panose="02040602050305030304" pitchFamily="18" charset="0"/>
              </a:rPr>
              <a:t>alm</a:t>
            </a:r>
            <a:r>
              <a:rPr lang="nl-NL" sz="2000" dirty="0">
                <a:latin typeface="Book Antiqua" panose="02040602050305030304" pitchFamily="18" charset="0"/>
              </a:rPr>
              <a:t>, rustig en vriendelijk karakter, met perioden van ernstige koppigheid en driftbuien</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95% kans op Autisme Spectrum Stoornis</a:t>
            </a:r>
          </a:p>
          <a:p>
            <a:pPr marL="342900" indent="-342900">
              <a:buFont typeface="Arial" panose="020B0604020202020204" pitchFamily="34" charset="0"/>
              <a:buChar char="•"/>
            </a:pPr>
            <a:r>
              <a:rPr lang="nl-NL" sz="2000" dirty="0">
                <a:latin typeface="Book Antiqua" panose="02040602050305030304" pitchFamily="18" charset="0"/>
              </a:rPr>
              <a:t>De seksuele ontwikkeling komt niet of pas laat op </a:t>
            </a:r>
            <a:r>
              <a:rPr lang="nl-NL" sz="2000" dirty="0" smtClean="0">
                <a:latin typeface="Book Antiqua" panose="02040602050305030304" pitchFamily="18" charset="0"/>
              </a:rPr>
              <a:t>gang. Meestal onvruchtbaar.</a:t>
            </a:r>
          </a:p>
          <a:p>
            <a:pPr marL="342900" indent="-342900">
              <a:buFont typeface="Arial" panose="020B0604020202020204" pitchFamily="34" charset="0"/>
              <a:buChar char="•"/>
            </a:pPr>
            <a:r>
              <a:rPr lang="nl-NL" sz="2000" dirty="0" smtClean="0">
                <a:latin typeface="Book Antiqua" panose="02040602050305030304" pitchFamily="18" charset="0"/>
              </a:rPr>
              <a:t>Psychische </a:t>
            </a:r>
            <a:r>
              <a:rPr lang="nl-NL" sz="2000" dirty="0">
                <a:latin typeface="Book Antiqua" panose="02040602050305030304" pitchFamily="18" charset="0"/>
              </a:rPr>
              <a:t>problemen </a:t>
            </a:r>
            <a:r>
              <a:rPr lang="nl-NL" sz="2000" dirty="0" smtClean="0">
                <a:latin typeface="Book Antiqua" panose="02040602050305030304" pitchFamily="18" charset="0"/>
              </a:rPr>
              <a:t>en </a:t>
            </a:r>
            <a:r>
              <a:rPr lang="nl-NL" sz="2000" dirty="0">
                <a:latin typeface="Book Antiqua" panose="02040602050305030304" pitchFamily="18" charset="0"/>
              </a:rPr>
              <a:t>perioden van depressief of psychotisch </a:t>
            </a:r>
            <a:r>
              <a:rPr lang="nl-NL" sz="2000" dirty="0" smtClean="0">
                <a:latin typeface="Book Antiqua" panose="02040602050305030304" pitchFamily="18" charset="0"/>
              </a:rPr>
              <a:t>gedrag. Zelfverminking</a:t>
            </a:r>
            <a:endParaRPr lang="nl-NL" sz="2400" dirty="0">
              <a:latin typeface="Book Antiqua" panose="02040602050305030304" pitchFamily="18" charset="0"/>
            </a:endParaRPr>
          </a:p>
        </p:txBody>
      </p:sp>
    </p:spTree>
    <p:extLst>
      <p:ext uri="{BB962C8B-B14F-4D97-AF65-F5344CB8AC3E}">
        <p14:creationId xmlns:p14="http://schemas.microsoft.com/office/powerpoint/2010/main" val="3769693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054285" y="318254"/>
            <a:ext cx="3342582" cy="584775"/>
          </a:xfrm>
          <a:prstGeom prst="rect">
            <a:avLst/>
          </a:prstGeom>
        </p:spPr>
        <p:txBody>
          <a:bodyPr wrap="none">
            <a:spAutoFit/>
          </a:bodyPr>
          <a:lstStyle/>
          <a:p>
            <a:r>
              <a:rPr lang="nl-NL" sz="3200" dirty="0" smtClean="0">
                <a:solidFill>
                  <a:srgbClr val="FFFF00"/>
                </a:solidFill>
                <a:latin typeface="Book Antiqua" panose="02040602050305030304" pitchFamily="18" charset="0"/>
              </a:rPr>
              <a:t>7. Rett Syndroom</a:t>
            </a:r>
            <a:endParaRPr lang="nl-NL" sz="3200" dirty="0">
              <a:solidFill>
                <a:srgbClr val="FFFF00"/>
              </a:solidFill>
              <a:latin typeface="Book Antiqua" panose="02040602050305030304" pitchFamily="18" charset="0"/>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669" y="318254"/>
            <a:ext cx="3339736" cy="2504802"/>
          </a:xfrm>
          <a:prstGeom prst="rect">
            <a:avLst/>
          </a:prstGeom>
        </p:spPr>
      </p:pic>
      <p:sp>
        <p:nvSpPr>
          <p:cNvPr id="7" name="Rechthoek 6"/>
          <p:cNvSpPr/>
          <p:nvPr/>
        </p:nvSpPr>
        <p:spPr>
          <a:xfrm>
            <a:off x="203689" y="867779"/>
            <a:ext cx="11448380" cy="3785652"/>
          </a:xfrm>
          <a:prstGeom prst="rect">
            <a:avLst/>
          </a:prstGeom>
        </p:spPr>
        <p:txBody>
          <a:bodyPr wrap="square">
            <a:spAutoFit/>
          </a:bodyPr>
          <a:lstStyle/>
          <a:p>
            <a:r>
              <a:rPr lang="nl-NL" sz="2000" dirty="0" smtClean="0">
                <a:latin typeface="Book Antiqua" panose="02040602050305030304" pitchFamily="18" charset="0"/>
              </a:rPr>
              <a:t>Is </a:t>
            </a:r>
            <a:r>
              <a:rPr lang="nl-NL" sz="2000" dirty="0">
                <a:latin typeface="Book Antiqua" panose="02040602050305030304" pitchFamily="18" charset="0"/>
              </a:rPr>
              <a:t>een ontwikkelingsstoornis van het zenuwstelsel; met name de </a:t>
            </a:r>
            <a:endParaRPr lang="nl-NL" sz="2000" dirty="0" smtClean="0">
              <a:latin typeface="Book Antiqua" panose="02040602050305030304" pitchFamily="18" charset="0"/>
            </a:endParaRPr>
          </a:p>
          <a:p>
            <a:r>
              <a:rPr lang="nl-NL" sz="2000" dirty="0" smtClean="0">
                <a:latin typeface="Book Antiqua" panose="02040602050305030304" pitchFamily="18" charset="0"/>
              </a:rPr>
              <a:t>hersenstam</a:t>
            </a:r>
            <a:r>
              <a:rPr lang="nl-NL" sz="2000" dirty="0">
                <a:latin typeface="Book Antiqua" panose="02040602050305030304" pitchFamily="18" charset="0"/>
              </a:rPr>
              <a:t>. De symptomen treden op na en periode van ogenschijnlijk </a:t>
            </a:r>
            <a:endParaRPr lang="nl-NL" sz="2000" dirty="0" smtClean="0">
              <a:latin typeface="Book Antiqua" panose="02040602050305030304" pitchFamily="18" charset="0"/>
            </a:endParaRPr>
          </a:p>
          <a:p>
            <a:r>
              <a:rPr lang="nl-NL" sz="2000" dirty="0" smtClean="0">
                <a:latin typeface="Book Antiqua" panose="02040602050305030304" pitchFamily="18" charset="0"/>
              </a:rPr>
              <a:t>normale </a:t>
            </a:r>
            <a:r>
              <a:rPr lang="nl-NL" sz="2000" dirty="0">
                <a:latin typeface="Book Antiqua" panose="02040602050305030304" pitchFamily="18" charset="0"/>
              </a:rPr>
              <a:t>ontwikkeling, vanaf een leeftijd van 6-18 maanden. </a:t>
            </a:r>
            <a:endParaRPr lang="nl-NL" sz="2000" dirty="0" smtClean="0">
              <a:latin typeface="Book Antiqua" panose="02040602050305030304" pitchFamily="18" charset="0"/>
            </a:endParaRPr>
          </a:p>
          <a:p>
            <a:endParaRPr lang="nl-NL" sz="2000" dirty="0">
              <a:latin typeface="Book Antiqua" panose="02040602050305030304" pitchFamily="18" charset="0"/>
            </a:endParaRPr>
          </a:p>
          <a:p>
            <a:r>
              <a:rPr lang="nl-NL" sz="2000" u="sng" dirty="0" smtClean="0">
                <a:latin typeface="Book Antiqua" panose="02040602050305030304" pitchFamily="18" charset="0"/>
              </a:rPr>
              <a:t>Feiten en kenmerken</a:t>
            </a:r>
          </a:p>
          <a:p>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Komt vrijwel alleen bij meisjes voor</a:t>
            </a:r>
            <a:endParaRPr lang="nl-NL" sz="2000" dirty="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De </a:t>
            </a:r>
            <a:r>
              <a:rPr lang="nl-NL" sz="2000" dirty="0">
                <a:latin typeface="Book Antiqua" panose="02040602050305030304" pitchFamily="18" charset="0"/>
              </a:rPr>
              <a:t>ontwikkeling vertraagt </a:t>
            </a:r>
            <a:r>
              <a:rPr lang="nl-NL" sz="2000" dirty="0" smtClean="0">
                <a:latin typeface="Book Antiqua" panose="02040602050305030304" pitchFamily="18" charset="0"/>
              </a:rPr>
              <a:t>volledig </a:t>
            </a:r>
          </a:p>
          <a:p>
            <a:pPr marL="342900" indent="-342900">
              <a:buFont typeface="Arial" panose="020B0604020202020204" pitchFamily="34" charset="0"/>
              <a:buChar char="•"/>
            </a:pPr>
            <a:r>
              <a:rPr lang="nl-NL" sz="2000" dirty="0" smtClean="0">
                <a:latin typeface="Book Antiqua" panose="02040602050305030304" pitchFamily="18" charset="0"/>
              </a:rPr>
              <a:t>Verlies </a:t>
            </a:r>
            <a:r>
              <a:rPr lang="nl-NL" sz="2000" dirty="0">
                <a:latin typeface="Book Antiqua" panose="02040602050305030304" pitchFamily="18" charset="0"/>
              </a:rPr>
              <a:t>van spraak en loopvermogen. </a:t>
            </a:r>
            <a:endParaRPr lang="nl-NL" sz="2000" dirty="0" smtClean="0">
              <a:latin typeface="Book Antiqua" panose="02040602050305030304" pitchFamily="18" charset="0"/>
            </a:endParaRPr>
          </a:p>
          <a:p>
            <a:pPr marL="342900" indent="-342900">
              <a:buFont typeface="Arial" panose="020B0604020202020204" pitchFamily="34" charset="0"/>
              <a:buChar char="•"/>
            </a:pPr>
            <a:r>
              <a:rPr lang="nl-NL" sz="2000" dirty="0" smtClean="0">
                <a:latin typeface="Book Antiqua" panose="02040602050305030304" pitchFamily="18" charset="0"/>
              </a:rPr>
              <a:t>Apraxie </a:t>
            </a:r>
            <a:r>
              <a:rPr lang="nl-NL" sz="2000" dirty="0">
                <a:latin typeface="Book Antiqua" panose="02040602050305030304" pitchFamily="18" charset="0"/>
              </a:rPr>
              <a:t>(het onvermogen te handelen), </a:t>
            </a:r>
            <a:r>
              <a:rPr lang="nl-NL" sz="2000" dirty="0" smtClean="0">
                <a:latin typeface="Book Antiqua" panose="02040602050305030304" pitchFamily="18" charset="0"/>
              </a:rPr>
              <a:t>Epilepsie </a:t>
            </a:r>
            <a:r>
              <a:rPr lang="nl-NL" sz="2000" dirty="0">
                <a:latin typeface="Book Antiqua" panose="02040602050305030304" pitchFamily="18" charset="0"/>
              </a:rPr>
              <a:t>en </a:t>
            </a:r>
            <a:r>
              <a:rPr lang="nl-NL" sz="2000" dirty="0" smtClean="0">
                <a:latin typeface="Book Antiqua" panose="02040602050305030304" pitchFamily="18" charset="0"/>
              </a:rPr>
              <a:t>Scoliose </a:t>
            </a:r>
          </a:p>
          <a:p>
            <a:pPr marL="342900" indent="-342900">
              <a:buFont typeface="Arial" panose="020B0604020202020204" pitchFamily="34" charset="0"/>
              <a:buChar char="•"/>
            </a:pPr>
            <a:r>
              <a:rPr lang="nl-NL" sz="2000" dirty="0" smtClean="0">
                <a:latin typeface="Book Antiqua" panose="02040602050305030304" pitchFamily="18" charset="0"/>
              </a:rPr>
              <a:t>Uiteindelijk valt </a:t>
            </a:r>
            <a:r>
              <a:rPr lang="nl-NL" sz="2000" dirty="0">
                <a:latin typeface="Book Antiqua" panose="02040602050305030304" pitchFamily="18" charset="0"/>
              </a:rPr>
              <a:t>de mobiliteit </a:t>
            </a:r>
            <a:r>
              <a:rPr lang="nl-NL" sz="2000" dirty="0" smtClean="0">
                <a:latin typeface="Book Antiqua" panose="02040602050305030304" pitchFamily="18" charset="0"/>
              </a:rPr>
              <a:t>terug </a:t>
            </a:r>
            <a:r>
              <a:rPr lang="nl-NL" sz="2000" dirty="0">
                <a:latin typeface="Book Antiqua" panose="02040602050305030304" pitchFamily="18" charset="0"/>
              </a:rPr>
              <a:t>als gevolg van spierzwakte, stijfheid en toenemende scoliose</a:t>
            </a:r>
            <a:r>
              <a:rPr lang="nl-NL" sz="2000" dirty="0" smtClean="0">
                <a:latin typeface="Book Antiqua" panose="02040602050305030304" pitchFamily="18" charset="0"/>
              </a:rPr>
              <a:t>.</a:t>
            </a:r>
          </a:p>
          <a:p>
            <a:pPr marL="342900" indent="-342900">
              <a:buFont typeface="Arial" panose="020B0604020202020204" pitchFamily="34" charset="0"/>
              <a:buChar char="•"/>
            </a:pPr>
            <a:r>
              <a:rPr lang="nl-NL" sz="2000" dirty="0" smtClean="0">
                <a:latin typeface="Book Antiqua" panose="02040602050305030304" pitchFamily="18" charset="0"/>
              </a:rPr>
              <a:t>Ernstige verstandelijke beperking </a:t>
            </a:r>
            <a:endParaRPr lang="nl-NL" sz="2000" dirty="0">
              <a:latin typeface="Book Antiqua" panose="02040602050305030304" pitchFamily="18" charset="0"/>
            </a:endParaRPr>
          </a:p>
        </p:txBody>
      </p:sp>
      <p:sp>
        <p:nvSpPr>
          <p:cNvPr id="8" name="Tekstvak 7"/>
          <p:cNvSpPr txBox="1"/>
          <p:nvPr/>
        </p:nvSpPr>
        <p:spPr>
          <a:xfrm>
            <a:off x="378823" y="5238206"/>
            <a:ext cx="11412582" cy="1323439"/>
          </a:xfrm>
          <a:prstGeom prst="rect">
            <a:avLst/>
          </a:prstGeom>
          <a:noFill/>
        </p:spPr>
        <p:txBody>
          <a:bodyPr wrap="square" rtlCol="0">
            <a:spAutoFit/>
          </a:bodyPr>
          <a:lstStyle/>
          <a:p>
            <a:r>
              <a:rPr lang="nl-NL" sz="2000" dirty="0">
                <a:latin typeface="Book Antiqua" panose="02040602050305030304" pitchFamily="18" charset="0"/>
              </a:rPr>
              <a:t>Het S</a:t>
            </a:r>
            <a:r>
              <a:rPr lang="nl-NL" sz="2000" dirty="0" smtClean="0">
                <a:latin typeface="Book Antiqua" panose="02040602050305030304" pitchFamily="18" charset="0"/>
              </a:rPr>
              <a:t>yndroom </a:t>
            </a:r>
            <a:r>
              <a:rPr lang="nl-NL" sz="2000" dirty="0">
                <a:latin typeface="Book Antiqua" panose="02040602050305030304" pitchFamily="18" charset="0"/>
              </a:rPr>
              <a:t>heeft een incidentie van 1 op de 10.000 tot 23.000 geboren </a:t>
            </a:r>
            <a:r>
              <a:rPr lang="nl-NL" sz="2000" dirty="0" smtClean="0">
                <a:latin typeface="Book Antiqua" panose="02040602050305030304" pitchFamily="18" charset="0"/>
              </a:rPr>
              <a:t>meisjes en is </a:t>
            </a:r>
            <a:r>
              <a:rPr lang="nl-NL" sz="2000" dirty="0">
                <a:latin typeface="Book Antiqua" panose="02040602050305030304" pitchFamily="18" charset="0"/>
              </a:rPr>
              <a:t>extreem zeldzaam bij jongens. Het is beschreven bij alle rassen en etnische groepen. In Nederland zijn op dit moment ruim 250 meisjes met het Rett syndroom bekend. </a:t>
            </a:r>
            <a:br>
              <a:rPr lang="nl-NL" sz="2000" dirty="0">
                <a:latin typeface="Book Antiqua" panose="02040602050305030304" pitchFamily="18" charset="0"/>
              </a:rPr>
            </a:br>
            <a:endParaRPr lang="nl-NL" sz="2000" dirty="0">
              <a:latin typeface="Book Antiqua" panose="02040602050305030304" pitchFamily="18" charset="0"/>
            </a:endParaRPr>
          </a:p>
        </p:txBody>
      </p:sp>
    </p:spTree>
    <p:extLst>
      <p:ext uri="{BB962C8B-B14F-4D97-AF65-F5344CB8AC3E}">
        <p14:creationId xmlns:p14="http://schemas.microsoft.com/office/powerpoint/2010/main" val="548905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44582" y="187625"/>
            <a:ext cx="5121915" cy="584775"/>
          </a:xfrm>
          <a:prstGeom prst="rect">
            <a:avLst/>
          </a:prstGeom>
        </p:spPr>
        <p:txBody>
          <a:bodyPr wrap="none">
            <a:spAutoFit/>
          </a:bodyPr>
          <a:lstStyle/>
          <a:p>
            <a:r>
              <a:rPr lang="nl-NL" sz="3200" dirty="0">
                <a:solidFill>
                  <a:srgbClr val="FFFF00"/>
                </a:solidFill>
                <a:latin typeface="Book Antiqua" panose="02040602050305030304" pitchFamily="18" charset="0"/>
              </a:rPr>
              <a:t>8. Infantiele Encefalopathie</a:t>
            </a:r>
            <a:endParaRPr lang="nl-NL" sz="3200" dirty="0">
              <a:solidFill>
                <a:srgbClr val="FFFF00"/>
              </a:solidFill>
            </a:endParaRPr>
          </a:p>
        </p:txBody>
      </p:sp>
      <p:sp>
        <p:nvSpPr>
          <p:cNvPr id="5" name="Tekstvak 4"/>
          <p:cNvSpPr txBox="1"/>
          <p:nvPr/>
        </p:nvSpPr>
        <p:spPr>
          <a:xfrm>
            <a:off x="653142" y="772400"/>
            <a:ext cx="11234057" cy="6186309"/>
          </a:xfrm>
          <a:prstGeom prst="rect">
            <a:avLst/>
          </a:prstGeom>
          <a:noFill/>
        </p:spPr>
        <p:txBody>
          <a:bodyPr wrap="square" rtlCol="0">
            <a:spAutoFit/>
          </a:bodyPr>
          <a:lstStyle/>
          <a:p>
            <a:r>
              <a:rPr lang="nl-NL" sz="2400" dirty="0" smtClean="0">
                <a:latin typeface="Book Antiqua" panose="02040602050305030304" pitchFamily="18" charset="0"/>
              </a:rPr>
              <a:t>Staat bekend als </a:t>
            </a:r>
            <a:r>
              <a:rPr lang="nl-NL" sz="2400" dirty="0">
                <a:latin typeface="Book Antiqua" panose="02040602050305030304" pitchFamily="18" charset="0"/>
              </a:rPr>
              <a:t>spasticiteit. Er is hier gekozen voor de term infantiele encefalopathie (IE), omdat dit de internationaal gebruikelijke benaming is. </a:t>
            </a:r>
            <a:endParaRPr lang="nl-NL" sz="2400" dirty="0" smtClean="0">
              <a:latin typeface="Book Antiqua" panose="02040602050305030304" pitchFamily="18" charset="0"/>
            </a:endParaRPr>
          </a:p>
          <a:p>
            <a:endParaRPr lang="nl-NL" sz="2400" dirty="0" smtClean="0">
              <a:latin typeface="Book Antiqua" panose="02040602050305030304" pitchFamily="18" charset="0"/>
            </a:endParaRPr>
          </a:p>
          <a:p>
            <a:r>
              <a:rPr lang="nl-NL" sz="2400" dirty="0" smtClean="0">
                <a:latin typeface="Book Antiqua" panose="02040602050305030304" pitchFamily="18" charset="0"/>
              </a:rPr>
              <a:t>Vanaf </a:t>
            </a:r>
            <a:r>
              <a:rPr lang="nl-NL" sz="2400" dirty="0">
                <a:latin typeface="Book Antiqua" panose="02040602050305030304" pitchFamily="18" charset="0"/>
              </a:rPr>
              <a:t>de geboorte voorkomende toestand </a:t>
            </a:r>
            <a:r>
              <a:rPr lang="nl-NL" sz="2400" dirty="0" smtClean="0">
                <a:latin typeface="Book Antiqua" panose="02040602050305030304" pitchFamily="18" charset="0"/>
              </a:rPr>
              <a:t>, </a:t>
            </a:r>
            <a:r>
              <a:rPr lang="nl-NL" sz="2400" dirty="0">
                <a:latin typeface="Book Antiqua" panose="02040602050305030304" pitchFamily="18" charset="0"/>
              </a:rPr>
              <a:t>waarbij er sprake is van een afwijkende spierspanning, afwijkende onwillekeurige bewegingen en een stoornis in het gecoördineerd bewegen.</a:t>
            </a:r>
          </a:p>
          <a:p>
            <a:endParaRPr lang="nl-NL" sz="2400" dirty="0" smtClean="0">
              <a:latin typeface="Book Antiqua" panose="02040602050305030304" pitchFamily="18" charset="0"/>
            </a:endParaRPr>
          </a:p>
          <a:p>
            <a:r>
              <a:rPr lang="nl-NL" sz="2400" dirty="0" smtClean="0">
                <a:latin typeface="Book Antiqua" panose="02040602050305030304" pitchFamily="18" charset="0"/>
              </a:rPr>
              <a:t>Vaak </a:t>
            </a:r>
            <a:r>
              <a:rPr lang="nl-NL" sz="2400" dirty="0">
                <a:latin typeface="Book Antiqua" panose="02040602050305030304" pitchFamily="18" charset="0"/>
              </a:rPr>
              <a:t>zijn in de eerste maanden de kinderen juist slap in hun spieren. Na het eerste half jaar gaat dan de spierspanning toenemen</a:t>
            </a:r>
            <a:r>
              <a:rPr lang="nl-NL" sz="2400" dirty="0" smtClean="0">
                <a:latin typeface="Book Antiqua" panose="02040602050305030304" pitchFamily="18" charset="0"/>
              </a:rPr>
              <a:t>.</a:t>
            </a:r>
          </a:p>
          <a:p>
            <a:endParaRPr lang="nl-NL" sz="2000" b="1" dirty="0" smtClean="0"/>
          </a:p>
          <a:p>
            <a:endParaRPr lang="nl-NL" sz="2000" b="1" u="sng" dirty="0" smtClean="0">
              <a:latin typeface="Book Antiqua" panose="02040602050305030304" pitchFamily="18" charset="0"/>
            </a:endParaRPr>
          </a:p>
          <a:p>
            <a:endParaRPr lang="nl-NL" sz="2000" b="1" u="sng" dirty="0" smtClean="0">
              <a:latin typeface="Book Antiqua" panose="02040602050305030304" pitchFamily="18" charset="0"/>
            </a:endParaRPr>
          </a:p>
          <a:p>
            <a:r>
              <a:rPr lang="nl-NL" sz="2000" b="1" dirty="0" smtClean="0">
                <a:latin typeface="Book Antiqua" panose="02040602050305030304" pitchFamily="18" charset="0"/>
              </a:rPr>
              <a:t>                                                                                                                            </a:t>
            </a:r>
            <a:r>
              <a:rPr lang="nl-NL" sz="2000" dirty="0" smtClean="0">
                <a:solidFill>
                  <a:srgbClr val="FFFF00"/>
                </a:solidFill>
                <a:latin typeface="Book Antiqua" panose="02040602050305030304" pitchFamily="18" charset="0"/>
                <a:hlinkClick r:id="rId2"/>
              </a:rPr>
              <a:t>filmpje </a:t>
            </a:r>
            <a:r>
              <a:rPr lang="nl-NL" sz="2000" dirty="0">
                <a:solidFill>
                  <a:srgbClr val="FFFF00"/>
                </a:solidFill>
                <a:latin typeface="Book Antiqua" panose="02040602050305030304" pitchFamily="18" charset="0"/>
                <a:hlinkClick r:id="rId2"/>
              </a:rPr>
              <a:t>spasticiteit</a:t>
            </a:r>
            <a:endParaRPr lang="nl-NL" sz="2000" dirty="0">
              <a:solidFill>
                <a:srgbClr val="FFFF00"/>
              </a:solidFill>
              <a:latin typeface="Book Antiqua" panose="02040602050305030304" pitchFamily="18" charset="0"/>
            </a:endParaRPr>
          </a:p>
          <a:p>
            <a:r>
              <a:rPr lang="nl-NL" sz="2000" b="1" dirty="0" smtClean="0">
                <a:latin typeface="Book Antiqua" panose="02040602050305030304" pitchFamily="18" charset="0"/>
              </a:rPr>
              <a:t>Oorzaken</a:t>
            </a:r>
          </a:p>
          <a:p>
            <a:r>
              <a:rPr lang="nl-NL" sz="2000" dirty="0" smtClean="0">
                <a:latin typeface="Book Antiqua" panose="02040602050305030304" pitchFamily="18" charset="0"/>
              </a:rPr>
              <a:t>De </a:t>
            </a:r>
            <a:r>
              <a:rPr lang="nl-NL" sz="2000" dirty="0">
                <a:latin typeface="Book Antiqua" panose="02040602050305030304" pitchFamily="18" charset="0"/>
              </a:rPr>
              <a:t>oorzaak is vaak gelegen in zuurstoftekort rond de geboorte of andere ernstige complicaties bij vroeg geboren baby’s. Ook andere oorzaken van hersenbeschadiging zoals na infecties van de hersenen of hersenvliezen kan dit beeld geven.</a:t>
            </a:r>
          </a:p>
          <a:p>
            <a:endParaRPr lang="nl-NL" sz="2000" dirty="0">
              <a:latin typeface="Book Antiqua" panose="02040602050305030304" pitchFamily="18" charset="0"/>
            </a:endParaRPr>
          </a:p>
        </p:txBody>
      </p:sp>
    </p:spTree>
    <p:extLst>
      <p:ext uri="{BB962C8B-B14F-4D97-AF65-F5344CB8AC3E}">
        <p14:creationId xmlns:p14="http://schemas.microsoft.com/office/powerpoint/2010/main" val="3185925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3954" y="391887"/>
            <a:ext cx="10620207" cy="4302632"/>
          </a:xfrm>
        </p:spPr>
        <p:txBody>
          <a:bodyPr/>
          <a:lstStyle/>
          <a:p>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a:t/>
            </a:r>
            <a:br>
              <a:rPr lang="nl-NL" sz="2000" dirty="0"/>
            </a:br>
            <a:r>
              <a:rPr lang="nl-NL" sz="2000" dirty="0" smtClean="0"/>
              <a:t/>
            </a:r>
            <a:br>
              <a:rPr lang="nl-NL" sz="2000" dirty="0" smtClean="0"/>
            </a:br>
            <a:r>
              <a:rPr lang="nl-NL" sz="2000" dirty="0" smtClean="0"/>
              <a:t>1. </a:t>
            </a:r>
            <a:r>
              <a:rPr lang="nl-NL" sz="2400" dirty="0" smtClean="0">
                <a:latin typeface="Book Antiqua" panose="02040602050305030304" pitchFamily="18" charset="0"/>
              </a:rPr>
              <a:t>Definitie van afwijking, stoornis, beperking en handicap</a:t>
            </a:r>
            <a:br>
              <a:rPr lang="nl-NL" sz="2400" dirty="0" smtClean="0">
                <a:latin typeface="Book Antiqua" panose="02040602050305030304" pitchFamily="18" charset="0"/>
              </a:rPr>
            </a:br>
            <a:r>
              <a:rPr lang="nl-NL" sz="2400" dirty="0" smtClean="0">
                <a:latin typeface="Book Antiqua" panose="02040602050305030304" pitchFamily="18" charset="0"/>
              </a:rPr>
              <a:t>2. Wat is intellect , wat is verstand ?</a:t>
            </a:r>
            <a:br>
              <a:rPr lang="nl-NL" sz="2400" dirty="0" smtClean="0">
                <a:latin typeface="Book Antiqua" panose="02040602050305030304" pitchFamily="18" charset="0"/>
              </a:rPr>
            </a:br>
            <a:r>
              <a:rPr lang="nl-NL" sz="2400" dirty="0" smtClean="0">
                <a:latin typeface="Book Antiqua" panose="02040602050305030304" pitchFamily="18" charset="0"/>
              </a:rPr>
              <a:t>3. Criteria voor verstandelijke beperking volgens de DSM V</a:t>
            </a:r>
            <a:br>
              <a:rPr lang="nl-NL" sz="2400" dirty="0" smtClean="0">
                <a:latin typeface="Book Antiqua" panose="02040602050305030304" pitchFamily="18" charset="0"/>
              </a:rPr>
            </a:br>
            <a:r>
              <a:rPr lang="nl-NL" sz="2400" dirty="0" smtClean="0">
                <a:latin typeface="Book Antiqua" panose="02040602050305030304" pitchFamily="18" charset="0"/>
              </a:rPr>
              <a:t/>
            </a:r>
            <a:br>
              <a:rPr lang="nl-NL" sz="2400" dirty="0" smtClean="0">
                <a:latin typeface="Book Antiqua" panose="02040602050305030304" pitchFamily="18" charset="0"/>
              </a:rPr>
            </a:br>
            <a:r>
              <a:rPr lang="nl-NL" sz="2400" dirty="0" smtClean="0">
                <a:latin typeface="Book Antiqua" panose="02040602050305030304" pitchFamily="18" charset="0"/>
              </a:rPr>
              <a:t>4. Syndroom </a:t>
            </a:r>
            <a:r>
              <a:rPr lang="nl-NL" sz="2400" dirty="0">
                <a:latin typeface="Book Antiqua" panose="02040602050305030304" pitchFamily="18" charset="0"/>
              </a:rPr>
              <a:t>van </a:t>
            </a:r>
            <a:r>
              <a:rPr lang="nl-NL" sz="2400" dirty="0" smtClean="0">
                <a:latin typeface="Book Antiqua" panose="02040602050305030304" pitchFamily="18" charset="0"/>
              </a:rPr>
              <a:t>Down</a:t>
            </a:r>
            <a:br>
              <a:rPr lang="nl-NL" sz="2400" dirty="0" smtClean="0">
                <a:latin typeface="Book Antiqua" panose="02040602050305030304" pitchFamily="18" charset="0"/>
              </a:rPr>
            </a:br>
            <a:r>
              <a:rPr lang="nl-NL" sz="2400" dirty="0" smtClean="0">
                <a:latin typeface="Book Antiqua" panose="02040602050305030304" pitchFamily="18" charset="0"/>
              </a:rPr>
              <a:t>5. Fragiele </a:t>
            </a:r>
            <a:r>
              <a:rPr lang="nl-NL" sz="2400" dirty="0">
                <a:latin typeface="Book Antiqua" panose="02040602050305030304" pitchFamily="18" charset="0"/>
              </a:rPr>
              <a:t>X- </a:t>
            </a:r>
            <a:r>
              <a:rPr lang="nl-NL" sz="2400" dirty="0" smtClean="0">
                <a:latin typeface="Book Antiqua" panose="02040602050305030304" pitchFamily="18" charset="0"/>
              </a:rPr>
              <a:t>Syndroom</a:t>
            </a:r>
            <a:br>
              <a:rPr lang="nl-NL" sz="2400" dirty="0" smtClean="0">
                <a:latin typeface="Book Antiqua" panose="02040602050305030304" pitchFamily="18" charset="0"/>
              </a:rPr>
            </a:br>
            <a:r>
              <a:rPr lang="nl-NL" sz="2400" dirty="0" smtClean="0">
                <a:latin typeface="Book Antiqua" panose="02040602050305030304" pitchFamily="18" charset="0"/>
              </a:rPr>
              <a:t>6. Prader </a:t>
            </a:r>
            <a:r>
              <a:rPr lang="nl-NL" sz="2400" dirty="0">
                <a:latin typeface="Book Antiqua" panose="02040602050305030304" pitchFamily="18" charset="0"/>
              </a:rPr>
              <a:t>Willi- </a:t>
            </a:r>
            <a:r>
              <a:rPr lang="nl-NL" sz="2400" dirty="0" smtClean="0">
                <a:latin typeface="Book Antiqua" panose="02040602050305030304" pitchFamily="18" charset="0"/>
              </a:rPr>
              <a:t>Syndroom</a:t>
            </a:r>
            <a:br>
              <a:rPr lang="nl-NL" sz="2400" dirty="0" smtClean="0">
                <a:latin typeface="Book Antiqua" panose="02040602050305030304" pitchFamily="18" charset="0"/>
              </a:rPr>
            </a:br>
            <a:r>
              <a:rPr lang="nl-NL" sz="2400" dirty="0" smtClean="0">
                <a:latin typeface="Book Antiqua" panose="02040602050305030304" pitchFamily="18" charset="0"/>
              </a:rPr>
              <a:t>7. Rett Syndroom</a:t>
            </a:r>
            <a:br>
              <a:rPr lang="nl-NL" sz="2400" dirty="0" smtClean="0">
                <a:latin typeface="Book Antiqua" panose="02040602050305030304" pitchFamily="18" charset="0"/>
              </a:rPr>
            </a:br>
            <a:r>
              <a:rPr lang="nl-NL" sz="2400" dirty="0" smtClean="0">
                <a:latin typeface="Book Antiqua" panose="02040602050305030304" pitchFamily="18" charset="0"/>
              </a:rPr>
              <a:t>8. Infantiele Encefalopathie</a:t>
            </a:r>
            <a:r>
              <a:rPr lang="nl-NL" sz="2400" dirty="0">
                <a:latin typeface="Book Antiqua" panose="02040602050305030304" pitchFamily="18" charset="0"/>
              </a:rPr>
              <a:t/>
            </a:r>
            <a:br>
              <a:rPr lang="nl-NL" sz="2400" dirty="0">
                <a:latin typeface="Book Antiqua" panose="02040602050305030304" pitchFamily="18" charset="0"/>
              </a:rPr>
            </a:br>
            <a:endParaRPr lang="nl-NL" sz="2400" dirty="0">
              <a:latin typeface="Book Antiqua" panose="02040602050305030304" pitchFamily="18" charset="0"/>
            </a:endParaRPr>
          </a:p>
        </p:txBody>
      </p:sp>
      <p:sp>
        <p:nvSpPr>
          <p:cNvPr id="4" name="Rechthoek 3"/>
          <p:cNvSpPr/>
          <p:nvPr/>
        </p:nvSpPr>
        <p:spPr>
          <a:xfrm>
            <a:off x="613954" y="207221"/>
            <a:ext cx="10241280" cy="584775"/>
          </a:xfrm>
          <a:prstGeom prst="rect">
            <a:avLst/>
          </a:prstGeom>
        </p:spPr>
        <p:txBody>
          <a:bodyPr wrap="square">
            <a:spAutoFit/>
          </a:bodyPr>
          <a:lstStyle/>
          <a:p>
            <a:r>
              <a:rPr lang="nl-NL" sz="3200" dirty="0">
                <a:solidFill>
                  <a:srgbClr val="FFFF00"/>
                </a:solidFill>
                <a:latin typeface="Book Antiqua" panose="02040602050305030304" pitchFamily="18" charset="0"/>
              </a:rPr>
              <a:t>Verstandelijke Beperkingen</a:t>
            </a:r>
            <a:endParaRPr lang="nl-NL" sz="3200" dirty="0">
              <a:solidFill>
                <a:srgbClr val="FFFF00"/>
              </a:solidFill>
            </a:endParaRPr>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892" y="2289320"/>
            <a:ext cx="6413863" cy="2405199"/>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954" y="4694519"/>
            <a:ext cx="2623080" cy="1978815"/>
          </a:xfrm>
          <a:prstGeom prst="rect">
            <a:avLst/>
          </a:prstGeom>
        </p:spPr>
      </p:pic>
    </p:spTree>
    <p:extLst>
      <p:ext uri="{BB962C8B-B14F-4D97-AF65-F5344CB8AC3E}">
        <p14:creationId xmlns:p14="http://schemas.microsoft.com/office/powerpoint/2010/main" val="820205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507999" y="1225689"/>
            <a:ext cx="9522822" cy="5632311"/>
          </a:xfrm>
          <a:prstGeom prst="rect">
            <a:avLst/>
          </a:prstGeom>
          <a:noFill/>
        </p:spPr>
        <p:txBody>
          <a:bodyPr wrap="square" rtlCol="0">
            <a:spAutoFit/>
          </a:bodyPr>
          <a:lstStyle/>
          <a:p>
            <a:r>
              <a:rPr lang="nl-NL" sz="2400" dirty="0">
                <a:latin typeface="Book Antiqua" panose="02040602050305030304" pitchFamily="18" charset="0"/>
              </a:rPr>
              <a:t>Als je spreekt over een </a:t>
            </a:r>
            <a:r>
              <a:rPr lang="nl-NL" sz="2400" b="1" dirty="0">
                <a:solidFill>
                  <a:srgbClr val="FFFF00"/>
                </a:solidFill>
                <a:latin typeface="Book Antiqua" panose="02040602050305030304" pitchFamily="18" charset="0"/>
              </a:rPr>
              <a:t>afwijking</a:t>
            </a:r>
            <a:r>
              <a:rPr lang="nl-NL" sz="2400" dirty="0">
                <a:latin typeface="Book Antiqua" panose="02040602050305030304" pitchFamily="18" charset="0"/>
              </a:rPr>
              <a:t> wordt er </a:t>
            </a:r>
            <a:endParaRPr lang="nl-NL" sz="2400" dirty="0" smtClean="0">
              <a:latin typeface="Book Antiqua" panose="02040602050305030304" pitchFamily="18" charset="0"/>
            </a:endParaRPr>
          </a:p>
          <a:p>
            <a:r>
              <a:rPr lang="nl-NL" sz="2400" dirty="0" smtClean="0">
                <a:latin typeface="Book Antiqua" panose="02040602050305030304" pitchFamily="18" charset="0"/>
              </a:rPr>
              <a:t>onderscheid </a:t>
            </a:r>
            <a:r>
              <a:rPr lang="nl-NL" sz="2400" dirty="0">
                <a:latin typeface="Book Antiqua" panose="02040602050305030304" pitchFamily="18" charset="0"/>
              </a:rPr>
              <a:t>gemaakt tussen een </a:t>
            </a:r>
            <a:endParaRPr lang="nl-NL" sz="2400" dirty="0" smtClean="0">
              <a:latin typeface="Book Antiqua" panose="02040602050305030304" pitchFamily="18" charset="0"/>
            </a:endParaRPr>
          </a:p>
          <a:p>
            <a:r>
              <a:rPr lang="nl-NL" sz="2400" b="1" dirty="0" smtClean="0">
                <a:solidFill>
                  <a:srgbClr val="FFFF00"/>
                </a:solidFill>
                <a:latin typeface="Book Antiqua" panose="02040602050305030304" pitchFamily="18" charset="0"/>
              </a:rPr>
              <a:t>aangeboren</a:t>
            </a:r>
            <a:r>
              <a:rPr lang="nl-NL" sz="2400" dirty="0" smtClean="0">
                <a:latin typeface="Book Antiqua" panose="02040602050305030304" pitchFamily="18" charset="0"/>
              </a:rPr>
              <a:t> </a:t>
            </a:r>
            <a:r>
              <a:rPr lang="nl-NL" sz="2400" dirty="0">
                <a:latin typeface="Book Antiqua" panose="02040602050305030304" pitchFamily="18" charset="0"/>
              </a:rPr>
              <a:t>afwijking en een </a:t>
            </a:r>
            <a:endParaRPr lang="nl-NL" sz="2400" dirty="0" smtClean="0">
              <a:latin typeface="Book Antiqua" panose="02040602050305030304" pitchFamily="18" charset="0"/>
            </a:endParaRPr>
          </a:p>
          <a:p>
            <a:r>
              <a:rPr lang="nl-NL" sz="2400" b="1" dirty="0" smtClean="0">
                <a:solidFill>
                  <a:srgbClr val="FFFF00"/>
                </a:solidFill>
                <a:latin typeface="Book Antiqua" panose="02040602050305030304" pitchFamily="18" charset="0"/>
              </a:rPr>
              <a:t>niet-aangeboren</a:t>
            </a:r>
            <a:r>
              <a:rPr lang="nl-NL" sz="2400" dirty="0" smtClean="0">
                <a:latin typeface="Book Antiqua" panose="02040602050305030304" pitchFamily="18" charset="0"/>
              </a:rPr>
              <a:t> </a:t>
            </a:r>
            <a:r>
              <a:rPr lang="nl-NL" sz="2400" dirty="0">
                <a:latin typeface="Book Antiqua" panose="02040602050305030304" pitchFamily="18" charset="0"/>
              </a:rPr>
              <a:t>afwijking. </a:t>
            </a:r>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latin typeface="Book Antiqua" panose="02040602050305030304" pitchFamily="18" charset="0"/>
              </a:rPr>
              <a:t>Een </a:t>
            </a:r>
            <a:r>
              <a:rPr lang="nl-NL" sz="2400" dirty="0">
                <a:latin typeface="Book Antiqua" panose="02040602050305030304" pitchFamily="18" charset="0"/>
              </a:rPr>
              <a:t>aangeboren afwijking ontstaat voor </a:t>
            </a:r>
            <a:endParaRPr lang="nl-NL" sz="2400" dirty="0" smtClean="0">
              <a:latin typeface="Book Antiqua" panose="02040602050305030304" pitchFamily="18" charset="0"/>
            </a:endParaRPr>
          </a:p>
          <a:p>
            <a:r>
              <a:rPr lang="nl-NL" sz="2400" dirty="0" smtClean="0">
                <a:latin typeface="Book Antiqua" panose="02040602050305030304" pitchFamily="18" charset="0"/>
              </a:rPr>
              <a:t>de </a:t>
            </a:r>
            <a:r>
              <a:rPr lang="nl-NL" sz="2400" dirty="0">
                <a:latin typeface="Book Antiqua" panose="02040602050305030304" pitchFamily="18" charset="0"/>
              </a:rPr>
              <a:t>geboorte </a:t>
            </a:r>
          </a:p>
          <a:p>
            <a:endParaRPr lang="nl-NL" sz="2400" dirty="0" smtClean="0">
              <a:latin typeface="Book Antiqua" panose="02040602050305030304" pitchFamily="18" charset="0"/>
            </a:endParaRPr>
          </a:p>
          <a:p>
            <a:endParaRPr lang="nl-NL" sz="2400" dirty="0" smtClean="0">
              <a:latin typeface="Book Antiqua" panose="02040602050305030304" pitchFamily="18" charset="0"/>
            </a:endParaRPr>
          </a:p>
          <a:p>
            <a:endParaRPr lang="nl-NL" sz="2400" dirty="0">
              <a:latin typeface="Book Antiqua" panose="02040602050305030304" pitchFamily="18" charset="0"/>
            </a:endParaRPr>
          </a:p>
          <a:p>
            <a:endParaRPr lang="nl-NL" sz="2400" dirty="0">
              <a:latin typeface="Book Antiqua" panose="02040602050305030304" pitchFamily="18" charset="0"/>
            </a:endParaRPr>
          </a:p>
          <a:p>
            <a:r>
              <a:rPr lang="nl-NL" sz="2400" dirty="0" smtClean="0">
                <a:solidFill>
                  <a:srgbClr val="FFFF00"/>
                </a:solidFill>
                <a:latin typeface="Book Antiqua" panose="02040602050305030304" pitchFamily="18" charset="0"/>
              </a:rPr>
              <a:t>Een </a:t>
            </a:r>
            <a:r>
              <a:rPr lang="nl-NL" sz="2400" dirty="0">
                <a:solidFill>
                  <a:srgbClr val="FFFF00"/>
                </a:solidFill>
                <a:latin typeface="Book Antiqua" panose="02040602050305030304" pitchFamily="18" charset="0"/>
              </a:rPr>
              <a:t>niet-aangeboren afwijking ontstaat na </a:t>
            </a:r>
            <a:endParaRPr lang="nl-NL" sz="2400" dirty="0" smtClean="0">
              <a:solidFill>
                <a:srgbClr val="FFFF00"/>
              </a:solidFill>
              <a:latin typeface="Book Antiqua" panose="02040602050305030304" pitchFamily="18" charset="0"/>
            </a:endParaRPr>
          </a:p>
          <a:p>
            <a:r>
              <a:rPr lang="nl-NL" sz="2400" dirty="0" smtClean="0">
                <a:solidFill>
                  <a:srgbClr val="FFFF00"/>
                </a:solidFill>
                <a:latin typeface="Book Antiqua" panose="02040602050305030304" pitchFamily="18" charset="0"/>
              </a:rPr>
              <a:t>de </a:t>
            </a:r>
            <a:r>
              <a:rPr lang="nl-NL" sz="2400" dirty="0">
                <a:solidFill>
                  <a:srgbClr val="FFFF00"/>
                </a:solidFill>
                <a:latin typeface="Book Antiqua" panose="02040602050305030304" pitchFamily="18" charset="0"/>
              </a:rPr>
              <a:t>geboorte. Een niet-aangeboren afwijking </a:t>
            </a:r>
            <a:endParaRPr lang="nl-NL" sz="2400" dirty="0" smtClean="0">
              <a:solidFill>
                <a:srgbClr val="FFFF00"/>
              </a:solidFill>
              <a:latin typeface="Book Antiqua" panose="02040602050305030304" pitchFamily="18" charset="0"/>
            </a:endParaRPr>
          </a:p>
          <a:p>
            <a:r>
              <a:rPr lang="nl-NL" sz="2400" dirty="0" smtClean="0">
                <a:solidFill>
                  <a:srgbClr val="FFFF00"/>
                </a:solidFill>
                <a:latin typeface="Book Antiqua" panose="02040602050305030304" pitchFamily="18" charset="0"/>
              </a:rPr>
              <a:t>kan ontstaan </a:t>
            </a:r>
            <a:r>
              <a:rPr lang="nl-NL" sz="2400" dirty="0">
                <a:solidFill>
                  <a:srgbClr val="FFFF00"/>
                </a:solidFill>
                <a:latin typeface="Book Antiqua" panose="02040602050305030304" pitchFamily="18" charset="0"/>
              </a:rPr>
              <a:t>als gevolg van bijvoorbeeld een ziekte of een ongeluk.</a:t>
            </a:r>
          </a:p>
          <a:p>
            <a:endParaRPr lang="nl-NL" sz="2400" dirty="0"/>
          </a:p>
        </p:txBody>
      </p:sp>
      <p:sp>
        <p:nvSpPr>
          <p:cNvPr id="5" name="Tekstvak 4"/>
          <p:cNvSpPr txBox="1"/>
          <p:nvPr/>
        </p:nvSpPr>
        <p:spPr>
          <a:xfrm>
            <a:off x="391884" y="117566"/>
            <a:ext cx="11599818"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1. Definitie </a:t>
            </a:r>
            <a:r>
              <a:rPr lang="nl-NL" sz="3200" dirty="0">
                <a:solidFill>
                  <a:srgbClr val="FFFF00"/>
                </a:solidFill>
                <a:latin typeface="Book Antiqua" panose="02040602050305030304" pitchFamily="18" charset="0"/>
              </a:rPr>
              <a:t>van afwijking, stoornis, beperking en </a:t>
            </a:r>
            <a:r>
              <a:rPr lang="nl-NL" sz="3200" dirty="0" smtClean="0">
                <a:solidFill>
                  <a:srgbClr val="FFFF00"/>
                </a:solidFill>
                <a:latin typeface="Book Antiqua" panose="02040602050305030304" pitchFamily="18" charset="0"/>
              </a:rPr>
              <a:t>handicap</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073" y="793781"/>
            <a:ext cx="5029201" cy="3666450"/>
          </a:xfrm>
          <a:prstGeom prst="rect">
            <a:avLst/>
          </a:prstGeom>
        </p:spPr>
      </p:pic>
    </p:spTree>
    <p:extLst>
      <p:ext uri="{BB962C8B-B14F-4D97-AF65-F5344CB8AC3E}">
        <p14:creationId xmlns:p14="http://schemas.microsoft.com/office/powerpoint/2010/main" val="576716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35577" y="172395"/>
            <a:ext cx="11262361"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1. Definitie </a:t>
            </a:r>
            <a:r>
              <a:rPr lang="nl-NL" sz="3200" dirty="0">
                <a:solidFill>
                  <a:srgbClr val="FFFF00"/>
                </a:solidFill>
                <a:latin typeface="Book Antiqua" panose="02040602050305030304" pitchFamily="18" charset="0"/>
              </a:rPr>
              <a:t>van afwijking, stoornis, beperking en </a:t>
            </a:r>
            <a:r>
              <a:rPr lang="nl-NL" sz="3200" dirty="0" smtClean="0">
                <a:solidFill>
                  <a:srgbClr val="FFFF00"/>
                </a:solidFill>
                <a:latin typeface="Book Antiqua" panose="02040602050305030304" pitchFamily="18" charset="0"/>
              </a:rPr>
              <a:t>handicap</a:t>
            </a:r>
            <a:endParaRPr lang="nl-NL" dirty="0"/>
          </a:p>
        </p:txBody>
      </p:sp>
      <p:sp>
        <p:nvSpPr>
          <p:cNvPr id="6" name="Tekstvak 5"/>
          <p:cNvSpPr txBox="1"/>
          <p:nvPr/>
        </p:nvSpPr>
        <p:spPr>
          <a:xfrm>
            <a:off x="394064" y="855338"/>
            <a:ext cx="11403874" cy="5909310"/>
          </a:xfrm>
          <a:prstGeom prst="rect">
            <a:avLst/>
          </a:prstGeom>
          <a:noFill/>
        </p:spPr>
        <p:txBody>
          <a:bodyPr wrap="square" rtlCol="0">
            <a:spAutoFit/>
          </a:bodyPr>
          <a:lstStyle/>
          <a:p>
            <a:r>
              <a:rPr lang="nl-NL" sz="2400" dirty="0">
                <a:latin typeface="Book Antiqua" panose="02040602050305030304" pitchFamily="18" charset="0"/>
              </a:rPr>
              <a:t>Een </a:t>
            </a:r>
            <a:r>
              <a:rPr lang="nl-NL" sz="2400" b="1" dirty="0">
                <a:solidFill>
                  <a:srgbClr val="FFFF00"/>
                </a:solidFill>
                <a:latin typeface="Book Antiqua" panose="02040602050305030304" pitchFamily="18" charset="0"/>
              </a:rPr>
              <a:t>stoornis</a:t>
            </a:r>
            <a:r>
              <a:rPr lang="nl-NL" sz="2400" dirty="0">
                <a:latin typeface="Book Antiqua" panose="02040602050305030304" pitchFamily="18" charset="0"/>
              </a:rPr>
              <a:t> is een defect of het ontbreken van een orgaanfunctie of orgaan. </a:t>
            </a:r>
            <a:endParaRPr lang="nl-NL" sz="2400" dirty="0" smtClean="0">
              <a:latin typeface="Book Antiqua" panose="02040602050305030304" pitchFamily="18" charset="0"/>
            </a:endParaRPr>
          </a:p>
          <a:p>
            <a:r>
              <a:rPr lang="nl-NL" sz="2400" dirty="0" smtClean="0">
                <a:latin typeface="Book Antiqua" panose="02040602050305030304" pitchFamily="18" charset="0"/>
              </a:rPr>
              <a:t>Als </a:t>
            </a:r>
            <a:r>
              <a:rPr lang="nl-NL" sz="2400" dirty="0">
                <a:latin typeface="Book Antiqua" panose="02040602050305030304" pitchFamily="18" charset="0"/>
              </a:rPr>
              <a:t>je van een stoornis spreekt, kan dit zijn op het gebied van:</a:t>
            </a:r>
          </a:p>
          <a:p>
            <a:pPr lvl="0"/>
            <a:endParaRPr lang="nl-NL" sz="2400" dirty="0" smtClean="0">
              <a:latin typeface="Book Antiqua" panose="02040602050305030304" pitchFamily="18" charset="0"/>
            </a:endParaRPr>
          </a:p>
          <a:p>
            <a:pPr lvl="0"/>
            <a:r>
              <a:rPr lang="nl-NL" sz="2400" dirty="0" smtClean="0">
                <a:latin typeface="Book Antiqua" panose="02040602050305030304" pitchFamily="18" charset="0"/>
              </a:rPr>
              <a:t>Cognitie</a:t>
            </a:r>
            <a:endParaRPr lang="nl-NL" sz="2400" dirty="0">
              <a:latin typeface="Book Antiqua" panose="02040602050305030304" pitchFamily="18" charset="0"/>
            </a:endParaRPr>
          </a:p>
          <a:p>
            <a:pPr lvl="0"/>
            <a:r>
              <a:rPr lang="nl-NL" sz="2400" dirty="0" smtClean="0">
                <a:latin typeface="Book Antiqua" panose="02040602050305030304" pitchFamily="18" charset="0"/>
              </a:rPr>
              <a:t>Zintuigen</a:t>
            </a:r>
            <a:endParaRPr lang="nl-NL" sz="2400" dirty="0">
              <a:latin typeface="Book Antiqua" panose="02040602050305030304" pitchFamily="18" charset="0"/>
            </a:endParaRPr>
          </a:p>
          <a:p>
            <a:pPr lvl="0"/>
            <a:r>
              <a:rPr lang="nl-NL" sz="2400" dirty="0" smtClean="0">
                <a:latin typeface="Book Antiqua" panose="02040602050305030304" pitchFamily="18" charset="0"/>
              </a:rPr>
              <a:t>Taal</a:t>
            </a:r>
            <a:endParaRPr lang="nl-NL" sz="2400" dirty="0">
              <a:latin typeface="Book Antiqua" panose="02040602050305030304" pitchFamily="18" charset="0"/>
            </a:endParaRPr>
          </a:p>
          <a:p>
            <a:pPr lvl="0"/>
            <a:r>
              <a:rPr lang="nl-NL" sz="2400" dirty="0" smtClean="0">
                <a:latin typeface="Book Antiqua" panose="02040602050305030304" pitchFamily="18" charset="0"/>
              </a:rPr>
              <a:t>Organen</a:t>
            </a:r>
            <a:endParaRPr lang="nl-NL" sz="2400" dirty="0">
              <a:latin typeface="Book Antiqua" panose="02040602050305030304" pitchFamily="18" charset="0"/>
            </a:endParaRPr>
          </a:p>
          <a:p>
            <a:pPr lvl="0"/>
            <a:r>
              <a:rPr lang="nl-NL" sz="2400" dirty="0" smtClean="0">
                <a:latin typeface="Book Antiqua" panose="02040602050305030304" pitchFamily="18" charset="0"/>
              </a:rPr>
              <a:t>Ledematen</a:t>
            </a:r>
            <a:endParaRPr lang="nl-NL" sz="2400" dirty="0">
              <a:latin typeface="Book Antiqua" panose="02040602050305030304" pitchFamily="18" charset="0"/>
            </a:endParaRPr>
          </a:p>
          <a:p>
            <a:r>
              <a:rPr lang="nl-NL" sz="2400" dirty="0">
                <a:latin typeface="Book Antiqua" panose="02040602050305030304" pitchFamily="18" charset="0"/>
              </a:rPr>
              <a:t/>
            </a:r>
            <a:br>
              <a:rPr lang="nl-NL" sz="2400" dirty="0">
                <a:latin typeface="Book Antiqua" panose="02040602050305030304" pitchFamily="18" charset="0"/>
              </a:rPr>
            </a:br>
            <a:endParaRPr lang="nl-NL" sz="2400" dirty="0" smtClean="0">
              <a:latin typeface="Book Antiqua" panose="02040602050305030304" pitchFamily="18" charset="0"/>
            </a:endParaRPr>
          </a:p>
          <a:p>
            <a:endParaRPr lang="nl-NL" sz="2400" dirty="0">
              <a:latin typeface="Book Antiqua" panose="02040602050305030304" pitchFamily="18" charset="0"/>
            </a:endParaRPr>
          </a:p>
          <a:p>
            <a:endParaRPr lang="nl-NL" sz="2400" dirty="0" smtClean="0">
              <a:latin typeface="Book Antiqua" panose="02040602050305030304" pitchFamily="18" charset="0"/>
            </a:endParaRPr>
          </a:p>
          <a:p>
            <a:endParaRPr lang="nl-NL" sz="2400" dirty="0">
              <a:latin typeface="Book Antiqua" panose="02040602050305030304" pitchFamily="18" charset="0"/>
            </a:endParaRPr>
          </a:p>
          <a:p>
            <a:r>
              <a:rPr lang="nl-NL" sz="2400" dirty="0" smtClean="0">
                <a:solidFill>
                  <a:srgbClr val="FFFF00"/>
                </a:solidFill>
                <a:latin typeface="Book Antiqua" panose="02040602050305030304" pitchFamily="18" charset="0"/>
              </a:rPr>
              <a:t>Een </a:t>
            </a:r>
            <a:r>
              <a:rPr lang="nl-NL" sz="2400" dirty="0">
                <a:solidFill>
                  <a:srgbClr val="FFFF00"/>
                </a:solidFill>
                <a:latin typeface="Book Antiqua" panose="02040602050305030304" pitchFamily="18" charset="0"/>
              </a:rPr>
              <a:t>stoornis is dus een afwijking op orgaanniveau. Een stoornis is altijd objectief: het kan vastgesteld worden door een arts of psycholoog.</a:t>
            </a:r>
          </a:p>
          <a:p>
            <a:endParaRPr lang="nl-NL" dirty="0"/>
          </a:p>
        </p:txBody>
      </p:sp>
    </p:spTree>
    <p:extLst>
      <p:ext uri="{BB962C8B-B14F-4D97-AF65-F5344CB8AC3E}">
        <p14:creationId xmlns:p14="http://schemas.microsoft.com/office/powerpoint/2010/main" val="409765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535577" y="172395"/>
            <a:ext cx="11129554"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1. Definitie </a:t>
            </a:r>
            <a:r>
              <a:rPr lang="nl-NL" sz="3200" dirty="0">
                <a:solidFill>
                  <a:srgbClr val="FFFF00"/>
                </a:solidFill>
                <a:latin typeface="Book Antiqua" panose="02040602050305030304" pitchFamily="18" charset="0"/>
              </a:rPr>
              <a:t>van afwijking, stoornis, beperking en </a:t>
            </a:r>
            <a:r>
              <a:rPr lang="nl-NL" sz="3200" dirty="0" smtClean="0">
                <a:solidFill>
                  <a:srgbClr val="FFFF00"/>
                </a:solidFill>
                <a:latin typeface="Book Antiqua" panose="02040602050305030304" pitchFamily="18" charset="0"/>
              </a:rPr>
              <a:t>handicap</a:t>
            </a:r>
            <a:endParaRPr lang="nl-NL" dirty="0"/>
          </a:p>
        </p:txBody>
      </p:sp>
      <p:sp>
        <p:nvSpPr>
          <p:cNvPr id="5" name="Tekstvak 4"/>
          <p:cNvSpPr txBox="1"/>
          <p:nvPr/>
        </p:nvSpPr>
        <p:spPr>
          <a:xfrm>
            <a:off x="666206" y="818726"/>
            <a:ext cx="10489474" cy="6247864"/>
          </a:xfrm>
          <a:prstGeom prst="rect">
            <a:avLst/>
          </a:prstGeom>
          <a:noFill/>
        </p:spPr>
        <p:txBody>
          <a:bodyPr wrap="square" rtlCol="0">
            <a:spAutoFit/>
          </a:bodyPr>
          <a:lstStyle/>
          <a:p>
            <a:r>
              <a:rPr lang="nl-NL" sz="2400" dirty="0">
                <a:latin typeface="Book Antiqua" panose="02040602050305030304" pitchFamily="18" charset="0"/>
              </a:rPr>
              <a:t>Een </a:t>
            </a:r>
            <a:r>
              <a:rPr lang="nl-NL" sz="2400" b="1" dirty="0">
                <a:solidFill>
                  <a:srgbClr val="FFFF00"/>
                </a:solidFill>
                <a:latin typeface="Book Antiqua" panose="02040602050305030304" pitchFamily="18" charset="0"/>
              </a:rPr>
              <a:t>beperking</a:t>
            </a:r>
            <a:r>
              <a:rPr lang="nl-NL" sz="2400" dirty="0">
                <a:latin typeface="Book Antiqua" panose="02040602050305030304" pitchFamily="18" charset="0"/>
              </a:rPr>
              <a:t> kan het gevolg zijn van een stoornis. </a:t>
            </a:r>
            <a:endParaRPr lang="nl-NL" sz="2400" dirty="0" smtClean="0">
              <a:latin typeface="Book Antiqua" panose="02040602050305030304" pitchFamily="18" charset="0"/>
            </a:endParaRPr>
          </a:p>
          <a:p>
            <a:r>
              <a:rPr lang="nl-NL" sz="2400" dirty="0">
                <a:latin typeface="Book Antiqua" panose="02040602050305030304" pitchFamily="18" charset="0"/>
              </a:rPr>
              <a:t>E</a:t>
            </a:r>
            <a:r>
              <a:rPr lang="nl-NL" sz="2400" dirty="0" smtClean="0">
                <a:latin typeface="Book Antiqua" panose="02040602050305030304" pitchFamily="18" charset="0"/>
              </a:rPr>
              <a:t>en </a:t>
            </a:r>
            <a:r>
              <a:rPr lang="nl-NL" sz="2400" dirty="0">
                <a:latin typeface="Book Antiqua" panose="02040602050305030304" pitchFamily="18" charset="0"/>
              </a:rPr>
              <a:t>beperking is de vermindering van mogelijkheden ten aanzien van gedrag of activiteiten. Als je spreekt van een beperking, kan dit zijn op het gebied van:</a:t>
            </a:r>
          </a:p>
          <a:p>
            <a:pPr lvl="0"/>
            <a:endParaRPr lang="nl-NL" sz="2400" dirty="0" smtClean="0">
              <a:latin typeface="Book Antiqua" panose="02040602050305030304" pitchFamily="18" charset="0"/>
            </a:endParaRPr>
          </a:p>
          <a:p>
            <a:pPr lvl="0"/>
            <a:r>
              <a:rPr lang="nl-NL" sz="2400" dirty="0" smtClean="0">
                <a:latin typeface="Book Antiqua" panose="02040602050305030304" pitchFamily="18" charset="0"/>
              </a:rPr>
              <a:t>Communicatie</a:t>
            </a:r>
            <a:r>
              <a:rPr lang="nl-NL" sz="2400" dirty="0">
                <a:latin typeface="Book Antiqua" panose="02040602050305030304" pitchFamily="18" charset="0"/>
              </a:rPr>
              <a:t>;</a:t>
            </a:r>
          </a:p>
          <a:p>
            <a:pPr lvl="0"/>
            <a:r>
              <a:rPr lang="nl-NL" sz="2400" dirty="0">
                <a:latin typeface="Book Antiqua" panose="02040602050305030304" pitchFamily="18" charset="0"/>
              </a:rPr>
              <a:t>Verzorging;</a:t>
            </a:r>
          </a:p>
          <a:p>
            <a:pPr lvl="0"/>
            <a:r>
              <a:rPr lang="nl-NL" sz="2400" dirty="0">
                <a:latin typeface="Book Antiqua" panose="02040602050305030304" pitchFamily="18" charset="0"/>
              </a:rPr>
              <a:t>Lichaamsbeweging;</a:t>
            </a:r>
          </a:p>
          <a:p>
            <a:pPr lvl="0"/>
            <a:r>
              <a:rPr lang="nl-NL" sz="2400" dirty="0">
                <a:latin typeface="Book Antiqua" panose="02040602050305030304" pitchFamily="18" charset="0"/>
              </a:rPr>
              <a:t>Vaardigheden;</a:t>
            </a:r>
          </a:p>
          <a:p>
            <a:pPr lvl="0"/>
            <a:r>
              <a:rPr lang="nl-NL" sz="2400" dirty="0">
                <a:latin typeface="Book Antiqua" panose="02040602050305030304" pitchFamily="18" charset="0"/>
              </a:rPr>
              <a:t>Gedrag.</a:t>
            </a:r>
          </a:p>
          <a:p>
            <a:r>
              <a:rPr lang="nl-NL" sz="2400" dirty="0">
                <a:latin typeface="Book Antiqua" panose="02040602050305030304" pitchFamily="18" charset="0"/>
              </a:rPr>
              <a:t/>
            </a:r>
            <a:br>
              <a:rPr lang="nl-NL" sz="2400" dirty="0">
                <a:latin typeface="Book Antiqua" panose="02040602050305030304" pitchFamily="18" charset="0"/>
              </a:rPr>
            </a:br>
            <a:endParaRPr lang="nl-NL" sz="2400" dirty="0" smtClean="0">
              <a:latin typeface="Book Antiqua" panose="02040602050305030304" pitchFamily="18" charset="0"/>
            </a:endParaRPr>
          </a:p>
          <a:p>
            <a:r>
              <a:rPr lang="nl-NL" sz="2400" dirty="0" smtClean="0">
                <a:solidFill>
                  <a:srgbClr val="FFFF00"/>
                </a:solidFill>
                <a:latin typeface="Book Antiqua" panose="02040602050305030304" pitchFamily="18" charset="0"/>
              </a:rPr>
              <a:t>Er is dus sprake van een beperkingen bij </a:t>
            </a:r>
            <a:r>
              <a:rPr lang="nl-NL" sz="2400" dirty="0">
                <a:solidFill>
                  <a:srgbClr val="FFFF00"/>
                </a:solidFill>
                <a:latin typeface="Book Antiqua" panose="02040602050305030304" pitchFamily="18" charset="0"/>
              </a:rPr>
              <a:t>het verrichten van bepaalde activiteiten. De meeste activiteiten zijn dan nog wel te verrichten als dit op een aangepaste manier kan.</a:t>
            </a:r>
            <a:br>
              <a:rPr lang="nl-NL" sz="2400" dirty="0">
                <a:solidFill>
                  <a:srgbClr val="FFFF00"/>
                </a:solidFill>
                <a:latin typeface="Book Antiqua" panose="02040602050305030304" pitchFamily="18" charset="0"/>
              </a:rPr>
            </a:br>
            <a:r>
              <a:rPr lang="nl-NL" sz="2000" dirty="0">
                <a:solidFill>
                  <a:srgbClr val="FFFF00"/>
                </a:solidFill>
                <a:latin typeface="Book Antiqua" panose="02040602050305030304" pitchFamily="18" charset="0"/>
              </a:rPr>
              <a:t/>
            </a:r>
            <a:br>
              <a:rPr lang="nl-NL" sz="2000" dirty="0">
                <a:solidFill>
                  <a:srgbClr val="FFFF00"/>
                </a:solidFill>
                <a:latin typeface="Book Antiqua" panose="02040602050305030304" pitchFamily="18" charset="0"/>
              </a:rPr>
            </a:br>
            <a:endParaRPr lang="nl-NL" sz="2000" dirty="0">
              <a:solidFill>
                <a:srgbClr val="FFFF00"/>
              </a:solidFill>
              <a:latin typeface="Book Antiqua" panose="02040602050305030304" pitchFamily="18" charset="0"/>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3337" y="2338793"/>
            <a:ext cx="3553098" cy="2359381"/>
          </a:xfrm>
          <a:prstGeom prst="rect">
            <a:avLst/>
          </a:prstGeom>
        </p:spPr>
      </p:pic>
    </p:spTree>
    <p:extLst>
      <p:ext uri="{BB962C8B-B14F-4D97-AF65-F5344CB8AC3E}">
        <p14:creationId xmlns:p14="http://schemas.microsoft.com/office/powerpoint/2010/main" val="2104259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849086" y="881464"/>
            <a:ext cx="10980000" cy="5888792"/>
          </a:xfrm>
          <a:prstGeom prst="rect">
            <a:avLst/>
          </a:prstGeom>
        </p:spPr>
        <p:txBody>
          <a:bodyPr wrap="square">
            <a:spAutoFit/>
          </a:bodyPr>
          <a:lstStyle/>
          <a:p>
            <a:pPr marL="342900" indent="-342900">
              <a:lnSpc>
                <a:spcPts val="1500"/>
              </a:lnSpc>
              <a:spcAft>
                <a:spcPts val="0"/>
              </a:spcAft>
              <a:buFont typeface="Arial" panose="020B0604020202020204" pitchFamily="34" charset="0"/>
              <a:buChar char="•"/>
            </a:pPr>
            <a:r>
              <a:rPr lang="nl-NL" sz="2400" dirty="0">
                <a:latin typeface="Book Antiqua" panose="02040602050305030304" pitchFamily="18" charset="0"/>
                <a:ea typeface="Times New Roman" panose="02020603050405020304" pitchFamily="18" charset="0"/>
                <a:cs typeface="Arial" panose="020B0604020202020204" pitchFamily="34" charset="0"/>
              </a:rPr>
              <a:t>Een </a:t>
            </a:r>
            <a:r>
              <a:rPr lang="nl-NL" sz="2400" b="1" dirty="0">
                <a:solidFill>
                  <a:srgbClr val="FFFF00"/>
                </a:solidFill>
                <a:latin typeface="Book Antiqua" panose="02040602050305030304" pitchFamily="18" charset="0"/>
                <a:ea typeface="Times New Roman" panose="02020603050405020304" pitchFamily="18" charset="0"/>
                <a:cs typeface="Arial" panose="020B0604020202020204" pitchFamily="34" charset="0"/>
              </a:rPr>
              <a:t>handicap</a:t>
            </a:r>
            <a:r>
              <a:rPr lang="nl-NL" sz="2400" dirty="0">
                <a:latin typeface="Book Antiqua" panose="02040602050305030304" pitchFamily="18" charset="0"/>
                <a:ea typeface="Times New Roman" panose="02020603050405020304" pitchFamily="18" charset="0"/>
                <a:cs typeface="Arial" panose="020B0604020202020204" pitchFamily="34" charset="0"/>
              </a:rPr>
              <a:t> is een participatieprobleem. </a:t>
            </a:r>
            <a:r>
              <a:rPr lang="nl-NL" sz="2400" dirty="0" smtClean="0">
                <a:latin typeface="Book Antiqua" panose="02040602050305030304" pitchFamily="18" charset="0"/>
                <a:ea typeface="Times New Roman" panose="02020603050405020304" pitchFamily="18" charset="0"/>
                <a:cs typeface="Arial" panose="020B0604020202020204" pitchFamily="34" charset="0"/>
              </a:rPr>
              <a:t>Het </a:t>
            </a:r>
            <a:r>
              <a:rPr lang="nl-NL" sz="2400" dirty="0">
                <a:latin typeface="Book Antiqua" panose="02040602050305030304" pitchFamily="18" charset="0"/>
                <a:ea typeface="Times New Roman" panose="02020603050405020304" pitchFamily="18" charset="0"/>
                <a:cs typeface="Arial" panose="020B0604020202020204" pitchFamily="34" charset="0"/>
              </a:rPr>
              <a:t>is een belemmering in het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a:latin typeface="Book Antiqua" panose="02040602050305030304" pitchFamily="18" charset="0"/>
                <a:ea typeface="Times New Roman" panose="02020603050405020304" pitchFamily="18" charset="0"/>
                <a:cs typeface="Arial" panose="020B0604020202020204" pitchFamily="34" charset="0"/>
              </a:rPr>
              <a:t> </a:t>
            </a:r>
            <a:r>
              <a:rPr lang="nl-NL" sz="2400" dirty="0" smtClean="0">
                <a:latin typeface="Book Antiqua" panose="02040602050305030304" pitchFamily="18" charset="0"/>
                <a:ea typeface="Times New Roman" panose="02020603050405020304" pitchFamily="18" charset="0"/>
                <a:cs typeface="Arial" panose="020B0604020202020204" pitchFamily="34" charset="0"/>
              </a:rPr>
              <a:t>    sociaal-maatschappelijk </a:t>
            </a:r>
            <a:r>
              <a:rPr lang="nl-NL" sz="2400" dirty="0">
                <a:latin typeface="Book Antiqua" panose="02040602050305030304" pitchFamily="18" charset="0"/>
                <a:ea typeface="Times New Roman" panose="02020603050405020304" pitchFamily="18" charset="0"/>
                <a:cs typeface="Arial" panose="020B0604020202020204" pitchFamily="34" charset="0"/>
              </a:rPr>
              <a:t>functioneren.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a:t>
            </a: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Bij </a:t>
            </a:r>
            <a:r>
              <a:rPr lang="nl-NL" sz="2400" dirty="0">
                <a:latin typeface="Book Antiqua" panose="02040602050305030304" pitchFamily="18" charset="0"/>
                <a:ea typeface="Times New Roman" panose="02020603050405020304" pitchFamily="18" charset="0"/>
                <a:cs typeface="Arial" panose="020B0604020202020204" pitchFamily="34" charset="0"/>
              </a:rPr>
              <a:t>een handicap gaat het om de beleving van de beperkte persoon.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marL="342900" indent="-342900">
              <a:lnSpc>
                <a:spcPts val="1500"/>
              </a:lnSpc>
              <a:spcAft>
                <a:spcPts val="0"/>
              </a:spcAft>
              <a:buFont typeface="Arial" panose="020B0604020202020204" pitchFamily="34" charset="0"/>
              <a:buChar char="•"/>
            </a:pPr>
            <a:r>
              <a:rPr lang="nl-NL" sz="2400" dirty="0" smtClean="0">
                <a:latin typeface="Book Antiqua" panose="02040602050305030304" pitchFamily="18" charset="0"/>
                <a:ea typeface="Times New Roman" panose="02020603050405020304" pitchFamily="18" charset="0"/>
                <a:cs typeface="Arial" panose="020B0604020202020204" pitchFamily="34" charset="0"/>
              </a:rPr>
              <a:t>Een </a:t>
            </a:r>
            <a:r>
              <a:rPr lang="nl-NL" sz="2400" dirty="0">
                <a:latin typeface="Book Antiqua" panose="02040602050305030304" pitchFamily="18" charset="0"/>
                <a:ea typeface="Times New Roman" panose="02020603050405020304" pitchFamily="18" charset="0"/>
                <a:cs typeface="Arial" panose="020B0604020202020204" pitchFamily="34" charset="0"/>
              </a:rPr>
              <a:t>handicap is </a:t>
            </a:r>
            <a:r>
              <a:rPr lang="nl-NL" sz="2400" dirty="0" smtClean="0">
                <a:latin typeface="Book Antiqua" panose="02040602050305030304" pitchFamily="18" charset="0"/>
                <a:ea typeface="Times New Roman" panose="02020603050405020304" pitchFamily="18" charset="0"/>
                <a:cs typeface="Arial" panose="020B0604020202020204" pitchFamily="34" charset="0"/>
              </a:rPr>
              <a:t>subjectief</a:t>
            </a:r>
            <a:r>
              <a:rPr lang="nl-NL" sz="2400" dirty="0">
                <a:latin typeface="Book Antiqua" panose="02040602050305030304" pitchFamily="18" charset="0"/>
                <a:ea typeface="Times New Roman" panose="02020603050405020304" pitchFamily="18" charset="0"/>
                <a:cs typeface="Arial" panose="020B0604020202020204" pitchFamily="34" charset="0"/>
              </a:rPr>
              <a:t>, want de persoon die van een </a:t>
            </a:r>
            <a:r>
              <a:rPr lang="nl-NL" sz="2400" dirty="0" smtClean="0">
                <a:latin typeface="Book Antiqua" panose="02040602050305030304" pitchFamily="18" charset="0"/>
                <a:ea typeface="Times New Roman" panose="02020603050405020304" pitchFamily="18" charset="0"/>
                <a:cs typeface="Arial" panose="020B0604020202020204" pitchFamily="34" charset="0"/>
              </a:rPr>
              <a:t>handicap</a:t>
            </a: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spreekt</a:t>
            </a:r>
            <a:r>
              <a:rPr lang="nl-NL" sz="2400" dirty="0">
                <a:latin typeface="Book Antiqua" panose="02040602050305030304" pitchFamily="18" charset="0"/>
                <a:ea typeface="Times New Roman" panose="02020603050405020304" pitchFamily="18" charset="0"/>
                <a:cs typeface="Arial" panose="020B0604020202020204" pitchFamily="34" charset="0"/>
              </a:rPr>
              <a:t>, vindt zelf dat hij of zij een handicap heeft.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marL="342900" indent="-342900">
              <a:lnSpc>
                <a:spcPts val="1500"/>
              </a:lnSpc>
              <a:spcAft>
                <a:spcPts val="0"/>
              </a:spcAft>
              <a:buFont typeface="Arial" panose="020B0604020202020204" pitchFamily="34" charset="0"/>
              <a:buChar char="•"/>
            </a:pPr>
            <a:r>
              <a:rPr lang="nl-NL" sz="2400" dirty="0" smtClean="0">
                <a:latin typeface="Book Antiqua" panose="02040602050305030304" pitchFamily="18" charset="0"/>
                <a:ea typeface="Times New Roman" panose="02020603050405020304" pitchFamily="18" charset="0"/>
                <a:cs typeface="Arial" panose="020B0604020202020204" pitchFamily="34" charset="0"/>
              </a:rPr>
              <a:t>Iemand </a:t>
            </a:r>
            <a:r>
              <a:rPr lang="nl-NL" sz="2400" dirty="0">
                <a:latin typeface="Book Antiqua" panose="02040602050305030304" pitchFamily="18" charset="0"/>
                <a:ea typeface="Times New Roman" panose="02020603050405020304" pitchFamily="18" charset="0"/>
                <a:cs typeface="Arial" panose="020B0604020202020204" pitchFamily="34" charset="0"/>
              </a:rPr>
              <a:t>die vindt dat hij of zij een handicap heeft, vindt belemmeringen in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het behalen </a:t>
            </a:r>
            <a:r>
              <a:rPr lang="nl-NL" sz="2400" dirty="0">
                <a:latin typeface="Book Antiqua" panose="02040602050305030304" pitchFamily="18" charset="0"/>
                <a:ea typeface="Times New Roman" panose="02020603050405020304" pitchFamily="18" charset="0"/>
                <a:cs typeface="Arial" panose="020B0604020202020204" pitchFamily="34" charset="0"/>
              </a:rPr>
              <a:t>van de doelen die hij of zij belangrijk vindt om te behalen.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Deze persoon </a:t>
            </a:r>
            <a:r>
              <a:rPr lang="nl-NL" sz="2400" dirty="0">
                <a:latin typeface="Book Antiqua" panose="02040602050305030304" pitchFamily="18" charset="0"/>
                <a:ea typeface="Times New Roman" panose="02020603050405020304" pitchFamily="18" charset="0"/>
                <a:cs typeface="Arial" panose="020B0604020202020204" pitchFamily="34" charset="0"/>
              </a:rPr>
              <a:t>heeft dan het gevoel niet (goed) te kunnen participeren in de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latin typeface="Book Antiqua" panose="02040602050305030304" pitchFamily="18" charset="0"/>
                <a:ea typeface="Times New Roman" panose="02020603050405020304" pitchFamily="18" charset="0"/>
                <a:cs typeface="Arial" panose="020B0604020202020204" pitchFamily="34" charset="0"/>
              </a:rPr>
              <a:t>    samenleving</a:t>
            </a:r>
            <a:r>
              <a:rPr lang="nl-NL" sz="2400" dirty="0">
                <a:latin typeface="Book Antiqua" panose="02040602050305030304" pitchFamily="18" charset="0"/>
                <a:ea typeface="Times New Roman" panose="02020603050405020304" pitchFamily="18" charset="0"/>
                <a:cs typeface="Arial" panose="020B0604020202020204" pitchFamily="34" charset="0"/>
              </a:rPr>
              <a:t>. </a:t>
            </a: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smtClean="0">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endParaRPr lang="nl-NL" sz="24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endParaRPr>
          </a:p>
          <a:p>
            <a:pPr>
              <a:lnSpc>
                <a:spcPts val="1500"/>
              </a:lnSpc>
              <a:spcAft>
                <a:spcPts val="0"/>
              </a:spcAft>
            </a:pPr>
            <a:r>
              <a:rPr lang="nl-NL" sz="24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rPr>
              <a:t>                         Participatieproblemen </a:t>
            </a:r>
            <a:r>
              <a:rPr lang="nl-NL" sz="2400" dirty="0">
                <a:solidFill>
                  <a:srgbClr val="FFFF00"/>
                </a:solidFill>
                <a:latin typeface="Book Antiqua" panose="02040602050305030304" pitchFamily="18" charset="0"/>
                <a:ea typeface="Times New Roman" panose="02020603050405020304" pitchFamily="18" charset="0"/>
                <a:cs typeface="Arial" panose="020B0604020202020204" pitchFamily="34" charset="0"/>
              </a:rPr>
              <a:t>kunnen zich voordoen op het gebied van:</a:t>
            </a:r>
            <a:endParaRPr lang="nl-NL" sz="2400" dirty="0">
              <a:solidFill>
                <a:srgbClr val="FFFF00"/>
              </a:solidFill>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endParaRPr lang="nl-NL" sz="2400" dirty="0">
              <a:solidFill>
                <a:srgbClr val="FFFF00"/>
              </a:solidFill>
              <a:latin typeface="Book Antiqua" panose="02040602050305030304" pitchFamily="18" charset="0"/>
              <a:ea typeface="Times New Roman" panose="02020603050405020304" pitchFamily="18" charset="0"/>
              <a:cs typeface="Arial" panose="020B0604020202020204" pitchFamily="34"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nl-NL" sz="20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rPr>
              <a:t>Scholing</a:t>
            </a:r>
            <a:endParaRPr lang="nl-NL" sz="2000" dirty="0">
              <a:solidFill>
                <a:srgbClr val="FFFF00"/>
              </a:solidFill>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nl-NL" sz="20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rPr>
              <a:t>Arbeid</a:t>
            </a:r>
            <a:endParaRPr lang="nl-NL" sz="2000" dirty="0">
              <a:solidFill>
                <a:srgbClr val="FFFF00"/>
              </a:solidFill>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nl-NL" sz="2000" dirty="0">
                <a:solidFill>
                  <a:srgbClr val="FFFF00"/>
                </a:solidFill>
                <a:latin typeface="Book Antiqua" panose="02040602050305030304" pitchFamily="18" charset="0"/>
                <a:ea typeface="Times New Roman" panose="02020603050405020304" pitchFamily="18" charset="0"/>
                <a:cs typeface="Arial" panose="020B0604020202020204" pitchFamily="34" charset="0"/>
              </a:rPr>
              <a:t>Het sociale </a:t>
            </a:r>
            <a:r>
              <a:rPr lang="nl-NL" sz="20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rPr>
              <a:t>leven</a:t>
            </a:r>
            <a:endParaRPr lang="nl-NL" sz="2000" dirty="0">
              <a:solidFill>
                <a:srgbClr val="FFFF00"/>
              </a:solidFill>
              <a:latin typeface="Book Antiqua" panose="02040602050305030304" pitchFamily="18" charset="0"/>
              <a:ea typeface="Calibri" panose="020F0502020204030204" pitchFamily="34" charset="0"/>
              <a:cs typeface="Times New Roman" panose="02020603050405020304" pitchFamily="18" charset="0"/>
            </a:endParaRPr>
          </a:p>
          <a:p>
            <a:pPr marL="342900" lvl="0" indent="-342900">
              <a:lnSpc>
                <a:spcPts val="1500"/>
              </a:lnSpc>
              <a:spcAft>
                <a:spcPts val="800"/>
              </a:spcAft>
              <a:buSzPts val="1000"/>
              <a:buFont typeface="Symbol" panose="05050102010706020507" pitchFamily="18" charset="2"/>
              <a:buChar char=""/>
              <a:tabLst>
                <a:tab pos="457200" algn="l"/>
              </a:tabLst>
            </a:pPr>
            <a:r>
              <a:rPr lang="nl-NL" sz="2000" dirty="0" smtClean="0">
                <a:solidFill>
                  <a:srgbClr val="FFFF00"/>
                </a:solidFill>
                <a:latin typeface="Book Antiqua" panose="02040602050305030304" pitchFamily="18" charset="0"/>
                <a:ea typeface="Times New Roman" panose="02020603050405020304" pitchFamily="18" charset="0"/>
                <a:cs typeface="Arial" panose="020B0604020202020204" pitchFamily="34" charset="0"/>
              </a:rPr>
              <a:t>Vrijetijdsbesteding</a:t>
            </a:r>
            <a:endParaRPr lang="nl-NL" sz="2000" dirty="0">
              <a:solidFill>
                <a:srgbClr val="FFFF00"/>
              </a:solidFill>
              <a:effectLst/>
              <a:latin typeface="Book Antiqua" panose="02040602050305030304" pitchFamily="18" charset="0"/>
              <a:ea typeface="Calibri" panose="020F0502020204030204" pitchFamily="34" charset="0"/>
              <a:cs typeface="Times New Roman" panose="02020603050405020304" pitchFamily="18" charset="0"/>
            </a:endParaRPr>
          </a:p>
        </p:txBody>
      </p:sp>
      <p:sp>
        <p:nvSpPr>
          <p:cNvPr id="5" name="Rechthoek 4"/>
          <p:cNvSpPr/>
          <p:nvPr/>
        </p:nvSpPr>
        <p:spPr>
          <a:xfrm>
            <a:off x="849086" y="114442"/>
            <a:ext cx="10802983" cy="861774"/>
          </a:xfrm>
          <a:prstGeom prst="rect">
            <a:avLst/>
          </a:prstGeom>
        </p:spPr>
        <p:txBody>
          <a:bodyPr wrap="square">
            <a:spAutoFit/>
          </a:bodyPr>
          <a:lstStyle/>
          <a:p>
            <a:r>
              <a:rPr lang="nl-NL" sz="3200" dirty="0" smtClean="0">
                <a:solidFill>
                  <a:srgbClr val="FFFF00"/>
                </a:solidFill>
                <a:latin typeface="Book Antiqua" panose="02040602050305030304" pitchFamily="18" charset="0"/>
              </a:rPr>
              <a:t>1. Definitie </a:t>
            </a:r>
            <a:r>
              <a:rPr lang="nl-NL" sz="3200" dirty="0">
                <a:solidFill>
                  <a:srgbClr val="FFFF00"/>
                </a:solidFill>
                <a:latin typeface="Book Antiqua" panose="02040602050305030304" pitchFamily="18" charset="0"/>
              </a:rPr>
              <a:t>van afwijking, stoornis, beperking en handicap</a:t>
            </a:r>
            <a:r>
              <a:rPr lang="nl-NL" dirty="0">
                <a:latin typeface="Book Antiqua" panose="02040602050305030304" pitchFamily="18" charset="0"/>
              </a:rPr>
              <a:t/>
            </a:r>
            <a:br>
              <a:rPr lang="nl-NL" dirty="0">
                <a:latin typeface="Book Antiqua" panose="02040602050305030304" pitchFamily="18" charset="0"/>
              </a:rPr>
            </a:br>
            <a:endParaRPr lang="nl-NL" dirty="0"/>
          </a:p>
        </p:txBody>
      </p:sp>
    </p:spTree>
    <p:extLst>
      <p:ext uri="{BB962C8B-B14F-4D97-AF65-F5344CB8AC3E}">
        <p14:creationId xmlns:p14="http://schemas.microsoft.com/office/powerpoint/2010/main" val="1541974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312057" y="216265"/>
            <a:ext cx="7303589" cy="1077218"/>
          </a:xfrm>
          <a:prstGeom prst="rect">
            <a:avLst/>
          </a:prstGeom>
        </p:spPr>
        <p:txBody>
          <a:bodyPr wrap="square">
            <a:spAutoFit/>
          </a:bodyPr>
          <a:lstStyle/>
          <a:p>
            <a:r>
              <a:rPr lang="nl-NL" sz="3200" dirty="0">
                <a:solidFill>
                  <a:srgbClr val="FFFF00"/>
                </a:solidFill>
                <a:latin typeface="Book Antiqua" panose="02040602050305030304" pitchFamily="18" charset="0"/>
              </a:rPr>
              <a:t>2. Wat is intellect , wat is verstand ?</a:t>
            </a:r>
            <a:br>
              <a:rPr lang="nl-NL" sz="3200" dirty="0">
                <a:solidFill>
                  <a:srgbClr val="FFFF00"/>
                </a:solidFill>
                <a:latin typeface="Book Antiqua" panose="02040602050305030304" pitchFamily="18" charset="0"/>
              </a:rPr>
            </a:br>
            <a:endParaRPr lang="nl-NL" sz="3200" dirty="0">
              <a:solidFill>
                <a:srgbClr val="FFFF00"/>
              </a:solidFill>
            </a:endParaRPr>
          </a:p>
        </p:txBody>
      </p:sp>
      <p:sp>
        <p:nvSpPr>
          <p:cNvPr id="6" name="Tekstvak 5"/>
          <p:cNvSpPr txBox="1"/>
          <p:nvPr/>
        </p:nvSpPr>
        <p:spPr>
          <a:xfrm>
            <a:off x="312057" y="988033"/>
            <a:ext cx="11078754" cy="7109639"/>
          </a:xfrm>
          <a:prstGeom prst="rect">
            <a:avLst/>
          </a:prstGeom>
          <a:noFill/>
        </p:spPr>
        <p:txBody>
          <a:bodyPr wrap="square" rtlCol="0">
            <a:spAutoFit/>
          </a:bodyPr>
          <a:lstStyle/>
          <a:p>
            <a:r>
              <a:rPr lang="nl-NL" sz="2400" dirty="0" smtClean="0">
                <a:latin typeface="Book Antiqua" panose="02040602050305030304" pitchFamily="18" charset="0"/>
              </a:rPr>
              <a:t>Een </a:t>
            </a:r>
            <a:r>
              <a:rPr lang="nl-NL" sz="2400" b="1" dirty="0" smtClean="0">
                <a:solidFill>
                  <a:srgbClr val="FFFF00"/>
                </a:solidFill>
                <a:latin typeface="Book Antiqua" panose="02040602050305030304" pitchFamily="18" charset="0"/>
              </a:rPr>
              <a:t>verstandelijke beperking </a:t>
            </a:r>
            <a:r>
              <a:rPr lang="nl-NL" sz="2400" dirty="0" smtClean="0">
                <a:latin typeface="Book Antiqua" panose="02040602050305030304" pitchFamily="18" charset="0"/>
              </a:rPr>
              <a:t>komt dus voort uit een </a:t>
            </a:r>
          </a:p>
          <a:p>
            <a:r>
              <a:rPr lang="nl-NL" sz="2400" dirty="0" smtClean="0">
                <a:latin typeface="Book Antiqua" panose="02040602050305030304" pitchFamily="18" charset="0"/>
              </a:rPr>
              <a:t>stoornis. Deze stoornis kan het resultaat zijn van een </a:t>
            </a:r>
          </a:p>
          <a:p>
            <a:r>
              <a:rPr lang="nl-NL" sz="2400" dirty="0" smtClean="0">
                <a:latin typeface="Book Antiqua" panose="02040602050305030304" pitchFamily="18" charset="0"/>
              </a:rPr>
              <a:t>afwijking op orgaanniveau. Deze kan aangeboren of niet </a:t>
            </a:r>
          </a:p>
          <a:p>
            <a:r>
              <a:rPr lang="nl-NL" sz="2400" dirty="0" smtClean="0">
                <a:latin typeface="Book Antiqua" panose="02040602050305030304" pitchFamily="18" charset="0"/>
              </a:rPr>
              <a:t>aangeboren zijn.</a:t>
            </a:r>
          </a:p>
          <a:p>
            <a:endParaRPr lang="nl-NL" sz="2400" dirty="0">
              <a:latin typeface="Book Antiqua" panose="02040602050305030304" pitchFamily="18" charset="0"/>
            </a:endParaRPr>
          </a:p>
          <a:p>
            <a:r>
              <a:rPr lang="nl-NL" sz="2400" dirty="0" smtClean="0">
                <a:latin typeface="Book Antiqua" panose="02040602050305030304" pitchFamily="18" charset="0"/>
              </a:rPr>
              <a:t>Er is sprake van een beperking van het verstand. </a:t>
            </a:r>
          </a:p>
          <a:p>
            <a:r>
              <a:rPr lang="en-US" sz="2400" dirty="0" smtClean="0">
                <a:latin typeface="Book Antiqua" panose="02040602050305030304" pitchFamily="18" charset="0"/>
              </a:rPr>
              <a:t>Het </a:t>
            </a:r>
            <a:r>
              <a:rPr lang="en-US" sz="2400" dirty="0" err="1">
                <a:latin typeface="Book Antiqua" panose="02040602050305030304" pitchFamily="18" charset="0"/>
              </a:rPr>
              <a:t>verstand</a:t>
            </a:r>
            <a:r>
              <a:rPr lang="en-US" sz="2400" dirty="0">
                <a:latin typeface="Book Antiqua" panose="02040602050305030304" pitchFamily="18" charset="0"/>
              </a:rPr>
              <a:t> is het (</a:t>
            </a:r>
            <a:r>
              <a:rPr lang="en-US" sz="2400" dirty="0" err="1">
                <a:latin typeface="Book Antiqua" panose="02040602050305030304" pitchFamily="18" charset="0"/>
              </a:rPr>
              <a:t>menselijke</a:t>
            </a:r>
            <a:r>
              <a:rPr lang="en-US" sz="2400" dirty="0">
                <a:latin typeface="Book Antiqua" panose="02040602050305030304" pitchFamily="18" charset="0"/>
              </a:rPr>
              <a:t>) </a:t>
            </a:r>
            <a:r>
              <a:rPr lang="en-US" sz="2400" dirty="0" err="1">
                <a:latin typeface="Book Antiqua" panose="02040602050305030304" pitchFamily="18" charset="0"/>
              </a:rPr>
              <a:t>vermogen</a:t>
            </a:r>
            <a:r>
              <a:rPr lang="en-US" sz="2400" dirty="0">
                <a:latin typeface="Book Antiqua" panose="02040602050305030304" pitchFamily="18" charset="0"/>
              </a:rPr>
              <a:t> om </a:t>
            </a:r>
            <a:r>
              <a:rPr lang="en-US" sz="2400" dirty="0" err="1">
                <a:latin typeface="Book Antiqua" panose="02040602050305030304" pitchFamily="18" charset="0"/>
              </a:rPr>
              <a:t>logisch</a:t>
            </a:r>
            <a:r>
              <a:rPr lang="en-US" sz="2400" dirty="0">
                <a:latin typeface="Book Antiqua" panose="02040602050305030304" pitchFamily="18" charset="0"/>
              </a:rPr>
              <a:t> </a:t>
            </a:r>
            <a:r>
              <a:rPr lang="en-US" sz="2400" dirty="0" err="1">
                <a:latin typeface="Book Antiqua" panose="02040602050305030304" pitchFamily="18" charset="0"/>
              </a:rPr>
              <a:t>te</a:t>
            </a:r>
            <a:r>
              <a:rPr lang="en-US" sz="2400" dirty="0">
                <a:latin typeface="Book Antiqua" panose="02040602050305030304" pitchFamily="18" charset="0"/>
              </a:rPr>
              <a:t> </a:t>
            </a:r>
            <a:r>
              <a:rPr lang="en-US" sz="2400" dirty="0" err="1">
                <a:latin typeface="Book Antiqua" panose="02040602050305030304" pitchFamily="18" charset="0"/>
              </a:rPr>
              <a:t>redeneren</a:t>
            </a:r>
            <a:r>
              <a:rPr lang="en-US" sz="2400" dirty="0">
                <a:latin typeface="Book Antiqua" panose="02040602050305030304" pitchFamily="18" charset="0"/>
              </a:rPr>
              <a:t> </a:t>
            </a:r>
            <a:r>
              <a:rPr lang="en-US" sz="2400" dirty="0" err="1">
                <a:latin typeface="Book Antiqua" panose="02040602050305030304" pitchFamily="18" charset="0"/>
              </a:rPr>
              <a:t>en</a:t>
            </a:r>
            <a:r>
              <a:rPr lang="en-US" sz="2400" dirty="0">
                <a:latin typeface="Book Antiqua" panose="02040602050305030304" pitchFamily="18" charset="0"/>
              </a:rPr>
              <a:t> is </a:t>
            </a:r>
            <a:r>
              <a:rPr lang="en-US" sz="2400" dirty="0" err="1">
                <a:latin typeface="Book Antiqua" panose="02040602050305030304" pitchFamily="18" charset="0"/>
              </a:rPr>
              <a:t>noodzakelijk</a:t>
            </a:r>
            <a:r>
              <a:rPr lang="en-US" sz="2400" dirty="0">
                <a:latin typeface="Book Antiqua" panose="02040602050305030304" pitchFamily="18" charset="0"/>
              </a:rPr>
              <a:t> om </a:t>
            </a:r>
            <a:r>
              <a:rPr lang="en-US" sz="2400" dirty="0" err="1">
                <a:latin typeface="Book Antiqua" panose="02040602050305030304" pitchFamily="18" charset="0"/>
              </a:rPr>
              <a:t>te</a:t>
            </a:r>
            <a:r>
              <a:rPr lang="en-US" sz="2400" dirty="0">
                <a:latin typeface="Book Antiqua" panose="02040602050305030304" pitchFamily="18" charset="0"/>
              </a:rPr>
              <a:t> </a:t>
            </a:r>
            <a:r>
              <a:rPr lang="en-US" sz="2400" dirty="0" err="1">
                <a:latin typeface="Book Antiqua" panose="02040602050305030304" pitchFamily="18" charset="0"/>
              </a:rPr>
              <a:t>kunnen</a:t>
            </a:r>
            <a:r>
              <a:rPr lang="en-US" sz="2400" dirty="0">
                <a:latin typeface="Book Antiqua" panose="02040602050305030304" pitchFamily="18" charset="0"/>
              </a:rPr>
              <a:t> </a:t>
            </a:r>
            <a:r>
              <a:rPr lang="en-US" sz="2400" dirty="0" err="1">
                <a:latin typeface="Book Antiqua" panose="02040602050305030304" pitchFamily="18" charset="0"/>
              </a:rPr>
              <a:t>leren</a:t>
            </a:r>
            <a:r>
              <a:rPr lang="en-US" sz="2400" dirty="0">
                <a:latin typeface="Book Antiqua" panose="02040602050305030304" pitchFamily="18" charset="0"/>
              </a:rPr>
              <a:t>. Het </a:t>
            </a:r>
            <a:r>
              <a:rPr lang="en-US" sz="2400" dirty="0" err="1">
                <a:latin typeface="Book Antiqua" panose="02040602050305030304" pitchFamily="18" charset="0"/>
              </a:rPr>
              <a:t>verstand</a:t>
            </a:r>
            <a:r>
              <a:rPr lang="en-US" sz="2400" dirty="0">
                <a:latin typeface="Book Antiqua" panose="02040602050305030304" pitchFamily="18" charset="0"/>
              </a:rPr>
              <a:t> is </a:t>
            </a:r>
            <a:r>
              <a:rPr lang="en-US" sz="2400" dirty="0" err="1">
                <a:latin typeface="Book Antiqua" panose="02040602050305030304" pitchFamily="18" charset="0"/>
              </a:rPr>
              <a:t>synoniem</a:t>
            </a:r>
            <a:r>
              <a:rPr lang="en-US" sz="2400" dirty="0">
                <a:latin typeface="Book Antiqua" panose="02040602050305030304" pitchFamily="18" charset="0"/>
              </a:rPr>
              <a:t> met het </a:t>
            </a:r>
            <a:r>
              <a:rPr lang="en-US" sz="2400" dirty="0" err="1" smtClean="0">
                <a:latin typeface="Book Antiqua" panose="02040602050305030304" pitchFamily="18" charset="0"/>
              </a:rPr>
              <a:t>denkvermogen</a:t>
            </a:r>
            <a:endParaRPr lang="en-US" sz="2400" dirty="0" smtClean="0">
              <a:latin typeface="Book Antiqua" panose="02040602050305030304" pitchFamily="18" charset="0"/>
            </a:endParaRPr>
          </a:p>
          <a:p>
            <a:endParaRPr lang="en-US" sz="2400" dirty="0">
              <a:latin typeface="Book Antiqua" panose="02040602050305030304" pitchFamily="18" charset="0"/>
            </a:endParaRPr>
          </a:p>
          <a:p>
            <a:endParaRPr lang="en-US" sz="2400" dirty="0" smtClean="0">
              <a:latin typeface="Book Antiqua" panose="02040602050305030304" pitchFamily="18" charset="0"/>
            </a:endParaRPr>
          </a:p>
          <a:p>
            <a:r>
              <a:rPr lang="en-US" sz="2400" dirty="0" smtClean="0">
                <a:solidFill>
                  <a:srgbClr val="FFFF00"/>
                </a:solidFill>
                <a:latin typeface="Book Antiqua" panose="02040602050305030304" pitchFamily="18" charset="0"/>
              </a:rPr>
              <a:t>Intellect</a:t>
            </a:r>
            <a:r>
              <a:rPr lang="en-US" sz="2400" dirty="0">
                <a:solidFill>
                  <a:srgbClr val="FFFF00"/>
                </a:solidFill>
                <a:latin typeface="Book Antiqua" panose="02040602050305030304" pitchFamily="18" charset="0"/>
              </a:rPr>
              <a:t>:</a:t>
            </a:r>
            <a:endParaRPr lang="nl-NL" sz="2400" dirty="0">
              <a:solidFill>
                <a:srgbClr val="FFFF00"/>
              </a:solidFill>
              <a:latin typeface="Book Antiqua" panose="02040602050305030304" pitchFamily="18" charset="0"/>
            </a:endParaRPr>
          </a:p>
          <a:p>
            <a:r>
              <a:rPr lang="en-US" sz="2400" dirty="0" err="1">
                <a:solidFill>
                  <a:srgbClr val="FFFF00"/>
                </a:solidFill>
                <a:latin typeface="Book Antiqua" panose="02040602050305030304" pitchFamily="18" charset="0"/>
              </a:rPr>
              <a:t>Verstand</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denkvermogen</a:t>
            </a:r>
            <a:r>
              <a:rPr lang="en-US" sz="2400" dirty="0">
                <a:solidFill>
                  <a:srgbClr val="FFFF00"/>
                </a:solidFill>
                <a:latin typeface="Book Antiqua" panose="02040602050305030304" pitchFamily="18" charset="0"/>
              </a:rPr>
              <a:t>. Het </a:t>
            </a:r>
            <a:r>
              <a:rPr lang="en-US" sz="2400" dirty="0" err="1">
                <a:solidFill>
                  <a:srgbClr val="FFFF00"/>
                </a:solidFill>
                <a:latin typeface="Book Antiqua" panose="02040602050305030304" pitchFamily="18" charset="0"/>
              </a:rPr>
              <a:t>geheel</a:t>
            </a:r>
            <a:r>
              <a:rPr lang="en-US" sz="2400" dirty="0">
                <a:solidFill>
                  <a:srgbClr val="FFFF00"/>
                </a:solidFill>
                <a:latin typeface="Book Antiqua" panose="02040602050305030304" pitchFamily="18" charset="0"/>
              </a:rPr>
              <a:t> van </a:t>
            </a:r>
            <a:r>
              <a:rPr lang="en-US" sz="2400" dirty="0" err="1">
                <a:solidFill>
                  <a:srgbClr val="FFFF00"/>
                </a:solidFill>
                <a:latin typeface="Book Antiqua" panose="02040602050305030304" pitchFamily="18" charset="0"/>
              </a:rPr>
              <a:t>geestelijke</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vermogens</a:t>
            </a:r>
            <a:r>
              <a:rPr lang="en-US" sz="2400" dirty="0">
                <a:solidFill>
                  <a:srgbClr val="FFFF00"/>
                </a:solidFill>
                <a:latin typeface="Book Antiqua" panose="02040602050305030304" pitchFamily="18" charset="0"/>
              </a:rPr>
              <a:t> die </a:t>
            </a:r>
            <a:r>
              <a:rPr lang="en-US" sz="2400" dirty="0" err="1">
                <a:solidFill>
                  <a:srgbClr val="FFFF00"/>
                </a:solidFill>
                <a:latin typeface="Book Antiqua" panose="02040602050305030304" pitchFamily="18" charset="0"/>
              </a:rPr>
              <a:t>waarnemingen</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omzetten</a:t>
            </a:r>
            <a:r>
              <a:rPr lang="en-US" sz="2400" dirty="0">
                <a:solidFill>
                  <a:srgbClr val="FFFF00"/>
                </a:solidFill>
                <a:latin typeface="Book Antiqua" panose="02040602050305030304" pitchFamily="18" charset="0"/>
              </a:rPr>
              <a:t> in </a:t>
            </a:r>
            <a:r>
              <a:rPr lang="en-US" sz="2400" dirty="0" err="1">
                <a:solidFill>
                  <a:srgbClr val="FFFF00"/>
                </a:solidFill>
                <a:latin typeface="Book Antiqua" panose="02040602050305030304" pitchFamily="18" charset="0"/>
              </a:rPr>
              <a:t>kennis</a:t>
            </a:r>
            <a:r>
              <a:rPr lang="en-US" sz="2400" dirty="0">
                <a:solidFill>
                  <a:srgbClr val="FFFF00"/>
                </a:solidFill>
                <a:latin typeface="Book Antiqua" panose="02040602050305030304" pitchFamily="18" charset="0"/>
              </a:rPr>
              <a:t>, door </a:t>
            </a:r>
            <a:r>
              <a:rPr lang="en-US" sz="2400" dirty="0" err="1">
                <a:solidFill>
                  <a:srgbClr val="FFFF00"/>
                </a:solidFill>
                <a:latin typeface="Book Antiqua" panose="02040602050305030304" pitchFamily="18" charset="0"/>
              </a:rPr>
              <a:t>middel</a:t>
            </a:r>
            <a:r>
              <a:rPr lang="en-US" sz="2400" dirty="0">
                <a:solidFill>
                  <a:srgbClr val="FFFF00"/>
                </a:solidFill>
                <a:latin typeface="Book Antiqua" panose="02040602050305030304" pitchFamily="18" charset="0"/>
              </a:rPr>
              <a:t> van </a:t>
            </a:r>
            <a:r>
              <a:rPr lang="en-US" sz="2400" dirty="0" err="1">
                <a:solidFill>
                  <a:srgbClr val="FFFF00"/>
                </a:solidFill>
                <a:latin typeface="Book Antiqua" panose="02040602050305030304" pitchFamily="18" charset="0"/>
              </a:rPr>
              <a:t>begripsvorming</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vergelijking</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abstractie</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oordelen</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redeneren</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en</a:t>
            </a:r>
            <a:r>
              <a:rPr lang="en-US" sz="2400" dirty="0">
                <a:solidFill>
                  <a:srgbClr val="FFFF00"/>
                </a:solidFill>
                <a:latin typeface="Book Antiqua" panose="02040602050305030304" pitchFamily="18" charset="0"/>
              </a:rPr>
              <a:t> </a:t>
            </a:r>
            <a:r>
              <a:rPr lang="en-US" sz="2400" dirty="0" err="1">
                <a:solidFill>
                  <a:srgbClr val="FFFF00"/>
                </a:solidFill>
                <a:latin typeface="Book Antiqua" panose="02040602050305030304" pitchFamily="18" charset="0"/>
              </a:rPr>
              <a:t>concluderen</a:t>
            </a:r>
            <a:r>
              <a:rPr lang="en-US" sz="2400" dirty="0">
                <a:solidFill>
                  <a:srgbClr val="FFFF00"/>
                </a:solidFill>
                <a:latin typeface="Book Antiqua" panose="02040602050305030304" pitchFamily="18" charset="0"/>
              </a:rPr>
              <a:t>.</a:t>
            </a:r>
            <a:endParaRPr lang="nl-NL" sz="2400" dirty="0">
              <a:solidFill>
                <a:srgbClr val="FFFF00"/>
              </a:solidFill>
              <a:latin typeface="Book Antiqua" panose="02040602050305030304" pitchFamily="18" charset="0"/>
            </a:endParaRPr>
          </a:p>
          <a:p>
            <a:endParaRPr lang="nl-NL" sz="2400" dirty="0">
              <a:latin typeface="Book Antiqua" panose="02040602050305030304" pitchFamily="18" charset="0"/>
            </a:endParaRPr>
          </a:p>
          <a:p>
            <a:endParaRPr lang="nl-NL" sz="2400" dirty="0" smtClean="0">
              <a:latin typeface="Book Antiqua" panose="02040602050305030304" pitchFamily="18" charset="0"/>
            </a:endParaRPr>
          </a:p>
          <a:p>
            <a:endParaRPr lang="nl-NL" sz="2400" dirty="0">
              <a:latin typeface="Book Antiqua" panose="02040602050305030304" pitchFamily="18" charset="0"/>
            </a:endParaRPr>
          </a:p>
          <a:p>
            <a:endParaRPr lang="nl-NL" sz="2400" dirty="0">
              <a:latin typeface="Book Antiqua" panose="02040602050305030304" pitchFamily="18" charset="0"/>
            </a:endParaRPr>
          </a:p>
        </p:txBody>
      </p:sp>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0484" y="470263"/>
            <a:ext cx="3428426" cy="2442754"/>
          </a:xfrm>
          <a:prstGeom prst="rect">
            <a:avLst/>
          </a:prstGeom>
        </p:spPr>
      </p:pic>
    </p:spTree>
    <p:extLst>
      <p:ext uri="{BB962C8B-B14F-4D97-AF65-F5344CB8AC3E}">
        <p14:creationId xmlns:p14="http://schemas.microsoft.com/office/powerpoint/2010/main" val="2897484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522515" y="457201"/>
            <a:ext cx="10593976" cy="369332"/>
          </a:xfrm>
          <a:prstGeom prst="rect">
            <a:avLst/>
          </a:prstGeom>
          <a:noFill/>
        </p:spPr>
        <p:txBody>
          <a:bodyPr wrap="square" rtlCol="0">
            <a:spAutoFit/>
          </a:bodyPr>
          <a:lstStyle/>
          <a:p>
            <a:r>
              <a:rPr lang="nl-NL" dirty="0">
                <a:solidFill>
                  <a:srgbClr val="FFFF00"/>
                </a:solidFill>
                <a:latin typeface="Book Antiqua" panose="02040602050305030304" pitchFamily="18" charset="0"/>
              </a:rPr>
              <a:t>3. Criteria voor verstandelijke beperking </a:t>
            </a:r>
            <a:r>
              <a:rPr lang="nl-NL" dirty="0" smtClean="0">
                <a:solidFill>
                  <a:srgbClr val="FFFF00"/>
                </a:solidFill>
                <a:latin typeface="Book Antiqua" panose="02040602050305030304" pitchFamily="18" charset="0"/>
              </a:rPr>
              <a:t>( verstandelijke ontwikkelingsstoornis) volgens </a:t>
            </a:r>
            <a:r>
              <a:rPr lang="nl-NL" dirty="0">
                <a:solidFill>
                  <a:srgbClr val="FFFF00"/>
                </a:solidFill>
                <a:latin typeface="Book Antiqua" panose="02040602050305030304" pitchFamily="18" charset="0"/>
              </a:rPr>
              <a:t>de DSM V</a:t>
            </a:r>
            <a:endParaRPr lang="nl-NL" dirty="0">
              <a:solidFill>
                <a:srgbClr val="FFFF00"/>
              </a:solidFill>
            </a:endParaRPr>
          </a:p>
        </p:txBody>
      </p:sp>
      <p:sp>
        <p:nvSpPr>
          <p:cNvPr id="5" name="Tekstvak 4"/>
          <p:cNvSpPr txBox="1"/>
          <p:nvPr/>
        </p:nvSpPr>
        <p:spPr>
          <a:xfrm>
            <a:off x="849085" y="1018903"/>
            <a:ext cx="10685418" cy="5262979"/>
          </a:xfrm>
          <a:prstGeom prst="rect">
            <a:avLst/>
          </a:prstGeom>
          <a:noFill/>
        </p:spPr>
        <p:txBody>
          <a:bodyPr wrap="square" rtlCol="0">
            <a:spAutoFit/>
          </a:bodyPr>
          <a:lstStyle/>
          <a:p>
            <a:pPr marL="342900" indent="-342900">
              <a:buAutoNum type="alphaUcPeriod"/>
            </a:pPr>
            <a:r>
              <a:rPr lang="nl-NL" sz="2400" dirty="0" smtClean="0">
                <a:latin typeface="Book Antiqua" panose="02040602050305030304" pitchFamily="18" charset="0"/>
              </a:rPr>
              <a:t>  Deficiënties in de intellectuele functies zoals redeneren,    </a:t>
            </a:r>
          </a:p>
          <a:p>
            <a:r>
              <a:rPr lang="nl-NL" sz="2400" dirty="0">
                <a:latin typeface="Book Antiqua" panose="02040602050305030304" pitchFamily="18" charset="0"/>
              </a:rPr>
              <a:t> </a:t>
            </a:r>
            <a:r>
              <a:rPr lang="nl-NL" sz="2400" dirty="0" smtClean="0">
                <a:latin typeface="Book Antiqua" panose="02040602050305030304" pitchFamily="18" charset="0"/>
              </a:rPr>
              <a:t>      probleem oplossen, plannen, abstract denken, oordelen, </a:t>
            </a:r>
          </a:p>
          <a:p>
            <a:r>
              <a:rPr lang="nl-NL" sz="2400" dirty="0">
                <a:latin typeface="Book Antiqua" panose="02040602050305030304" pitchFamily="18" charset="0"/>
              </a:rPr>
              <a:t> </a:t>
            </a:r>
            <a:r>
              <a:rPr lang="nl-NL" sz="2400" dirty="0" smtClean="0">
                <a:latin typeface="Book Antiqua" panose="02040602050305030304" pitchFamily="18" charset="0"/>
              </a:rPr>
              <a:t>      schools leren en leren door ervaringen.</a:t>
            </a:r>
          </a:p>
          <a:p>
            <a:r>
              <a:rPr lang="nl-NL" sz="2400" dirty="0">
                <a:latin typeface="Book Antiqua" panose="02040602050305030304" pitchFamily="18" charset="0"/>
              </a:rPr>
              <a:t> </a:t>
            </a:r>
            <a:r>
              <a:rPr lang="nl-NL" sz="2400" dirty="0" smtClean="0">
                <a:latin typeface="Book Antiqua" panose="02040602050305030304" pitchFamily="18" charset="0"/>
              </a:rPr>
              <a:t>       </a:t>
            </a:r>
            <a:r>
              <a:rPr lang="nl-NL" sz="2400" i="1" dirty="0" smtClean="0">
                <a:latin typeface="Book Antiqua" panose="02040602050305030304" pitchFamily="18" charset="0"/>
              </a:rPr>
              <a:t>(  </a:t>
            </a:r>
            <a:r>
              <a:rPr lang="nl-NL" sz="2400" i="1" dirty="0" smtClean="0">
                <a:latin typeface="Book Antiqua" panose="02040602050305030304" pitchFamily="18" charset="0"/>
                <a:hlinkClick r:id="rId2"/>
              </a:rPr>
              <a:t>Test abstract redeneren</a:t>
            </a:r>
            <a:r>
              <a:rPr lang="nl-NL" sz="2400" dirty="0" smtClean="0">
                <a:latin typeface="Book Antiqua" panose="02040602050305030304" pitchFamily="18" charset="0"/>
              </a:rPr>
              <a:t>)</a:t>
            </a:r>
          </a:p>
          <a:p>
            <a:endParaRPr lang="nl-NL" sz="2400" dirty="0">
              <a:latin typeface="Book Antiqua" panose="02040602050305030304" pitchFamily="18" charset="0"/>
            </a:endParaRPr>
          </a:p>
          <a:p>
            <a:pPr marL="342900" indent="-342900">
              <a:buAutoNum type="alphaUcPeriod" startAt="2"/>
            </a:pPr>
            <a:r>
              <a:rPr lang="nl-NL" sz="2400" dirty="0" smtClean="0">
                <a:latin typeface="Book Antiqua" panose="02040602050305030304" pitchFamily="18" charset="0"/>
              </a:rPr>
              <a:t>  Deficiënties in het adaptieve functioneren die ertoe kan </a:t>
            </a:r>
          </a:p>
          <a:p>
            <a:r>
              <a:rPr lang="nl-NL" sz="2400" dirty="0" smtClean="0">
                <a:latin typeface="Book Antiqua" panose="02040602050305030304" pitchFamily="18" charset="0"/>
              </a:rPr>
              <a:t>       leiden dat de betrokkene 	niet kan voldoen aan de  </a:t>
            </a:r>
          </a:p>
          <a:p>
            <a:r>
              <a:rPr lang="nl-NL" sz="2400" dirty="0">
                <a:latin typeface="Book Antiqua" panose="02040602050305030304" pitchFamily="18" charset="0"/>
              </a:rPr>
              <a:t> </a:t>
            </a:r>
            <a:r>
              <a:rPr lang="nl-NL" sz="2400" dirty="0" smtClean="0">
                <a:latin typeface="Book Antiqua" panose="02040602050305030304" pitchFamily="18" charset="0"/>
              </a:rPr>
              <a:t>      ontwikkelings- en sociaal culturele standaarden van 	    </a:t>
            </a:r>
          </a:p>
          <a:p>
            <a:r>
              <a:rPr lang="nl-NL" sz="2400" dirty="0">
                <a:latin typeface="Book Antiqua" panose="02040602050305030304" pitchFamily="18" charset="0"/>
              </a:rPr>
              <a:t> </a:t>
            </a:r>
            <a:r>
              <a:rPr lang="nl-NL" sz="2400" dirty="0" smtClean="0">
                <a:latin typeface="Book Antiqua" panose="02040602050305030304" pitchFamily="18" charset="0"/>
              </a:rPr>
              <a:t>      persoonlijke zelfstandigheid en sociale verantwoordelijkheid. </a:t>
            </a:r>
          </a:p>
          <a:p>
            <a:pPr marL="342900" indent="-342900">
              <a:buAutoNum type="alphaUcPeriod" startAt="2"/>
            </a:pPr>
            <a:endParaRPr lang="nl-NL" sz="2400" dirty="0">
              <a:latin typeface="Book Antiqua" panose="02040602050305030304" pitchFamily="18" charset="0"/>
            </a:endParaRPr>
          </a:p>
          <a:p>
            <a:endParaRPr lang="nl-NL" sz="2400" dirty="0">
              <a:latin typeface="Book Antiqua" panose="02040602050305030304" pitchFamily="18" charset="0"/>
            </a:endParaRPr>
          </a:p>
          <a:p>
            <a:endParaRPr lang="nl-NL" sz="2400" dirty="0" smtClean="0">
              <a:latin typeface="Book Antiqua" panose="02040602050305030304" pitchFamily="18" charset="0"/>
            </a:endParaRPr>
          </a:p>
          <a:p>
            <a:r>
              <a:rPr lang="nl-NL" sz="2400" dirty="0" smtClean="0">
                <a:latin typeface="Book Antiqua" panose="02040602050305030304" pitchFamily="18" charset="0"/>
              </a:rPr>
              <a:t>C.  De deficiënties in de verstandelijke functies en het aanpassingsvermogen   </a:t>
            </a:r>
          </a:p>
          <a:p>
            <a:r>
              <a:rPr lang="nl-NL" sz="2400" dirty="0" smtClean="0">
                <a:latin typeface="Book Antiqua" panose="02040602050305030304" pitchFamily="18" charset="0"/>
              </a:rPr>
              <a:t>      beginnen gedurende de ontwikkelingsperiode</a:t>
            </a:r>
            <a:endParaRPr lang="nl-NL" sz="2400" dirty="0">
              <a:latin typeface="Book Antiqua" panose="02040602050305030304" pitchFamily="18" charset="0"/>
            </a:endParaRPr>
          </a:p>
        </p:txBody>
      </p:sp>
    </p:spTree>
    <p:extLst>
      <p:ext uri="{BB962C8B-B14F-4D97-AF65-F5344CB8AC3E}">
        <p14:creationId xmlns:p14="http://schemas.microsoft.com/office/powerpoint/2010/main" val="753431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44137" y="787401"/>
            <a:ext cx="11234057" cy="3046988"/>
          </a:xfrm>
          <a:prstGeom prst="rect">
            <a:avLst/>
          </a:prstGeom>
        </p:spPr>
        <p:txBody>
          <a:bodyPr wrap="square">
            <a:spAutoFit/>
          </a:bodyPr>
          <a:lstStyle/>
          <a:p>
            <a:r>
              <a:rPr lang="nl-NL" sz="2400" dirty="0">
                <a:latin typeface="Book Antiqua" panose="02040602050305030304" pitchFamily="18" charset="0"/>
              </a:rPr>
              <a:t>Het </a:t>
            </a:r>
            <a:r>
              <a:rPr lang="nl-NL" sz="2400" b="1" dirty="0">
                <a:latin typeface="Book Antiqua" panose="02040602050305030304" pitchFamily="18" charset="0"/>
              </a:rPr>
              <a:t>syndroom van Down</a:t>
            </a:r>
            <a:r>
              <a:rPr lang="nl-NL" sz="2400" dirty="0">
                <a:latin typeface="Book Antiqua" panose="02040602050305030304" pitchFamily="18" charset="0"/>
              </a:rPr>
              <a:t> of </a:t>
            </a:r>
            <a:r>
              <a:rPr lang="nl-NL" sz="2400" b="1" dirty="0" smtClean="0">
                <a:latin typeface="Book Antiqua" panose="02040602050305030304" pitchFamily="18" charset="0"/>
              </a:rPr>
              <a:t>trisomie-21</a:t>
            </a:r>
            <a:r>
              <a:rPr lang="nl-NL" sz="2400" dirty="0" smtClean="0">
                <a:latin typeface="Book Antiqua" panose="02040602050305030304" pitchFamily="18" charset="0"/>
              </a:rPr>
              <a:t> </a:t>
            </a:r>
            <a:r>
              <a:rPr lang="nl-NL" sz="2400" dirty="0">
                <a:latin typeface="Book Antiqua" panose="02040602050305030304" pitchFamily="18" charset="0"/>
              </a:rPr>
              <a:t>is een aangeboren </a:t>
            </a:r>
            <a:r>
              <a:rPr lang="nl-NL" sz="2400" dirty="0" smtClean="0">
                <a:latin typeface="Book Antiqua" panose="02040602050305030304" pitchFamily="18" charset="0"/>
              </a:rPr>
              <a:t>afwijking die </a:t>
            </a:r>
            <a:r>
              <a:rPr lang="nl-NL" sz="2400" dirty="0">
                <a:latin typeface="Book Antiqua" panose="02040602050305030304" pitchFamily="18" charset="0"/>
              </a:rPr>
              <a:t>gepaard gaat met </a:t>
            </a:r>
            <a:endParaRPr lang="nl-NL" sz="2400" dirty="0" smtClean="0">
              <a:latin typeface="Book Antiqua" panose="02040602050305030304" pitchFamily="18" charset="0"/>
            </a:endParaRPr>
          </a:p>
          <a:p>
            <a:pPr marL="342900" indent="-342900">
              <a:buFont typeface="Arial" panose="020B0604020202020204" pitchFamily="34" charset="0"/>
              <a:buChar char="•"/>
            </a:pPr>
            <a:r>
              <a:rPr lang="nl-NL" sz="2400" dirty="0" smtClean="0">
                <a:latin typeface="Book Antiqua" panose="02040602050305030304" pitchFamily="18" charset="0"/>
              </a:rPr>
              <a:t>een </a:t>
            </a:r>
            <a:r>
              <a:rPr lang="nl-NL" sz="2400" dirty="0">
                <a:latin typeface="Book Antiqua" panose="02040602050305030304" pitchFamily="18" charset="0"/>
              </a:rPr>
              <a:t>verstandelijke beperking, </a:t>
            </a:r>
            <a:endParaRPr lang="nl-NL" sz="2400" dirty="0" smtClean="0">
              <a:latin typeface="Book Antiqua" panose="02040602050305030304" pitchFamily="18" charset="0"/>
            </a:endParaRPr>
          </a:p>
          <a:p>
            <a:pPr marL="342900" indent="-342900">
              <a:buFont typeface="Arial" panose="020B0604020202020204" pitchFamily="34" charset="0"/>
              <a:buChar char="•"/>
            </a:pPr>
            <a:r>
              <a:rPr lang="nl-NL" sz="2400" dirty="0" smtClean="0">
                <a:latin typeface="Book Antiqua" panose="02040602050305030304" pitchFamily="18" charset="0"/>
              </a:rPr>
              <a:t>typerende </a:t>
            </a:r>
            <a:r>
              <a:rPr lang="nl-NL" sz="2400" dirty="0">
                <a:latin typeface="Book Antiqua" panose="02040602050305030304" pitchFamily="18" charset="0"/>
              </a:rPr>
              <a:t>uitwendige kenmerken en </a:t>
            </a:r>
            <a:endParaRPr lang="nl-NL" sz="2400" dirty="0" smtClean="0">
              <a:latin typeface="Book Antiqua" panose="02040602050305030304" pitchFamily="18" charset="0"/>
            </a:endParaRPr>
          </a:p>
          <a:p>
            <a:pPr marL="342900" indent="-342900">
              <a:buFont typeface="Arial" panose="020B0604020202020204" pitchFamily="34" charset="0"/>
              <a:buChar char="•"/>
            </a:pPr>
            <a:r>
              <a:rPr lang="nl-NL" sz="2400" dirty="0" smtClean="0">
                <a:latin typeface="Book Antiqua" panose="02040602050305030304" pitchFamily="18" charset="0"/>
              </a:rPr>
              <a:t>bepaalde </a:t>
            </a:r>
            <a:r>
              <a:rPr lang="nl-NL" sz="2400" dirty="0">
                <a:latin typeface="Book Antiqua" panose="02040602050305030304" pitchFamily="18" charset="0"/>
              </a:rPr>
              <a:t>medische </a:t>
            </a:r>
            <a:r>
              <a:rPr lang="nl-NL" sz="2400" dirty="0" smtClean="0">
                <a:latin typeface="Book Antiqua" panose="02040602050305030304" pitchFamily="18" charset="0"/>
              </a:rPr>
              <a:t>problemen </a:t>
            </a:r>
          </a:p>
          <a:p>
            <a:endParaRPr lang="nl-NL" sz="2400" dirty="0" smtClean="0">
              <a:latin typeface="Book Antiqua" panose="02040602050305030304" pitchFamily="18" charset="0"/>
            </a:endParaRPr>
          </a:p>
          <a:p>
            <a:r>
              <a:rPr lang="nl-NL" sz="2400" dirty="0" smtClean="0">
                <a:latin typeface="Book Antiqua" panose="02040602050305030304" pitchFamily="18" charset="0"/>
              </a:rPr>
              <a:t>Wordt veroorzaakt doordat </a:t>
            </a:r>
            <a:r>
              <a:rPr lang="nl-NL" sz="2400" dirty="0">
                <a:latin typeface="Book Antiqua" panose="02040602050305030304" pitchFamily="18" charset="0"/>
              </a:rPr>
              <a:t>het </a:t>
            </a:r>
            <a:r>
              <a:rPr lang="nl-NL" sz="2400" dirty="0" smtClean="0">
                <a:latin typeface="Book Antiqua" panose="02040602050305030304" pitchFamily="18" charset="0"/>
              </a:rPr>
              <a:t>erfelijk </a:t>
            </a:r>
            <a:r>
              <a:rPr lang="nl-NL" sz="2400" dirty="0">
                <a:latin typeface="Book Antiqua" panose="02040602050305030304" pitchFamily="18" charset="0"/>
              </a:rPr>
              <a:t>materiaal van chromosoom </a:t>
            </a:r>
            <a:r>
              <a:rPr lang="nl-NL" sz="2400" dirty="0" smtClean="0">
                <a:latin typeface="Book Antiqua" panose="02040602050305030304" pitchFamily="18" charset="0"/>
              </a:rPr>
              <a:t>21 in </a:t>
            </a:r>
            <a:r>
              <a:rPr lang="nl-NL" sz="2400" dirty="0">
                <a:latin typeface="Book Antiqua" panose="02040602050305030304" pitchFamily="18" charset="0"/>
              </a:rPr>
              <a:t>drievoud voorkomt (in plaats van in tweevoud).</a:t>
            </a:r>
          </a:p>
        </p:txBody>
      </p:sp>
      <p:sp>
        <p:nvSpPr>
          <p:cNvPr id="5" name="Tekstvak 4"/>
          <p:cNvSpPr txBox="1"/>
          <p:nvPr/>
        </p:nvSpPr>
        <p:spPr>
          <a:xfrm>
            <a:off x="548640" y="202626"/>
            <a:ext cx="8974183" cy="584775"/>
          </a:xfrm>
          <a:prstGeom prst="rect">
            <a:avLst/>
          </a:prstGeom>
          <a:noFill/>
        </p:spPr>
        <p:txBody>
          <a:bodyPr wrap="square" rtlCol="0">
            <a:spAutoFit/>
          </a:bodyPr>
          <a:lstStyle/>
          <a:p>
            <a:r>
              <a:rPr lang="nl-NL" sz="3200" dirty="0" smtClean="0">
                <a:solidFill>
                  <a:srgbClr val="FFFF00"/>
                </a:solidFill>
                <a:latin typeface="Book Antiqua" panose="02040602050305030304" pitchFamily="18" charset="0"/>
              </a:rPr>
              <a:t>4</a:t>
            </a:r>
            <a:r>
              <a:rPr lang="nl-NL" sz="3200" dirty="0" smtClean="0">
                <a:latin typeface="Book Antiqua" panose="02040602050305030304" pitchFamily="18" charset="0"/>
              </a:rPr>
              <a:t>. </a:t>
            </a:r>
            <a:r>
              <a:rPr lang="nl-NL" sz="3200" dirty="0" smtClean="0">
                <a:solidFill>
                  <a:srgbClr val="FFFF00"/>
                </a:solidFill>
                <a:latin typeface="Book Antiqua" panose="02040602050305030304" pitchFamily="18" charset="0"/>
              </a:rPr>
              <a:t>Syndroom van Down</a:t>
            </a:r>
            <a:endParaRPr lang="nl-NL" sz="3200" dirty="0">
              <a:solidFill>
                <a:srgbClr val="FFFF00"/>
              </a:solidFill>
              <a:latin typeface="Book Antiqua" panose="02040602050305030304" pitchFamily="18" charset="0"/>
            </a:endParaRPr>
          </a:p>
        </p:txBody>
      </p:sp>
      <p:sp>
        <p:nvSpPr>
          <p:cNvPr id="7" name="Rechthoek 6"/>
          <p:cNvSpPr/>
          <p:nvPr/>
        </p:nvSpPr>
        <p:spPr>
          <a:xfrm>
            <a:off x="548640" y="5634836"/>
            <a:ext cx="4885509" cy="338554"/>
          </a:xfrm>
          <a:prstGeom prst="rect">
            <a:avLst/>
          </a:prstGeom>
        </p:spPr>
        <p:txBody>
          <a:bodyPr wrap="square">
            <a:spAutoFit/>
          </a:bodyPr>
          <a:lstStyle/>
          <a:p>
            <a:r>
              <a:rPr lang="nl-NL" sz="1600" dirty="0" smtClean="0">
                <a:latin typeface="Book Antiqua" panose="02040602050305030304" pitchFamily="18" charset="0"/>
                <a:hlinkClick r:id="rId2"/>
              </a:rPr>
              <a:t>Hoe ontstaat Syndroom van Down</a:t>
            </a:r>
            <a:endParaRPr lang="nl-NL" sz="1600" dirty="0">
              <a:latin typeface="Book Antiqua" panose="02040602050305030304" pitchFamily="18" charset="0"/>
            </a:endParaRPr>
          </a:p>
        </p:txBody>
      </p:sp>
      <p:sp>
        <p:nvSpPr>
          <p:cNvPr id="8" name="Tekstvak 7"/>
          <p:cNvSpPr txBox="1"/>
          <p:nvPr/>
        </p:nvSpPr>
        <p:spPr>
          <a:xfrm>
            <a:off x="548640" y="5219338"/>
            <a:ext cx="4467497" cy="584775"/>
          </a:xfrm>
          <a:prstGeom prst="rect">
            <a:avLst/>
          </a:prstGeom>
          <a:noFill/>
        </p:spPr>
        <p:txBody>
          <a:bodyPr wrap="square" rtlCol="0">
            <a:spAutoFit/>
          </a:bodyPr>
          <a:lstStyle/>
          <a:p>
            <a:r>
              <a:rPr lang="nl-NL" sz="1600" dirty="0">
                <a:latin typeface="Book Antiqua" panose="02040602050305030304" pitchFamily="18" charset="0"/>
                <a:hlinkClick r:id="rId3"/>
              </a:rPr>
              <a:t>Celdeling Mitose en Meiose</a:t>
            </a:r>
            <a:endParaRPr lang="nl-NL" sz="1600" dirty="0">
              <a:latin typeface="Book Antiqua" panose="02040602050305030304" pitchFamily="18" charset="0"/>
            </a:endParaRPr>
          </a:p>
          <a:p>
            <a:endParaRPr lang="nl-NL" sz="1600" dirty="0"/>
          </a:p>
        </p:txBody>
      </p:sp>
      <p:sp>
        <p:nvSpPr>
          <p:cNvPr id="10" name="Tekstvak 9"/>
          <p:cNvSpPr txBox="1"/>
          <p:nvPr/>
        </p:nvSpPr>
        <p:spPr>
          <a:xfrm>
            <a:off x="444137" y="3987155"/>
            <a:ext cx="11260183" cy="646331"/>
          </a:xfrm>
          <a:prstGeom prst="rect">
            <a:avLst/>
          </a:prstGeom>
          <a:noFill/>
        </p:spPr>
        <p:txBody>
          <a:bodyPr wrap="square" rtlCol="0">
            <a:spAutoFit/>
          </a:bodyPr>
          <a:lstStyle/>
          <a:p>
            <a:r>
              <a:rPr lang="nl-NL" dirty="0" smtClean="0">
                <a:latin typeface="Book Antiqua" panose="02040602050305030304" pitchFamily="18" charset="0"/>
              </a:rPr>
              <a:t>Incidentie: 4,6 </a:t>
            </a:r>
            <a:r>
              <a:rPr lang="nl-NL" dirty="0">
                <a:latin typeface="Book Antiqua" panose="02040602050305030304" pitchFamily="18" charset="0"/>
              </a:rPr>
              <a:t>van de 10.000 </a:t>
            </a:r>
            <a:r>
              <a:rPr lang="nl-NL" dirty="0" smtClean="0">
                <a:latin typeface="Book Antiqua" panose="02040602050305030304" pitchFamily="18" charset="0"/>
              </a:rPr>
              <a:t>geboortes. Voor Nederland betekent dat ongeveer 8000  mensen met het syndroom van Down.</a:t>
            </a:r>
            <a:endParaRPr lang="nl-NL" dirty="0">
              <a:latin typeface="Book Antiqua" panose="02040602050305030304" pitchFamily="18" charset="0"/>
            </a:endParaRPr>
          </a:p>
        </p:txBody>
      </p:sp>
    </p:spTree>
    <p:extLst>
      <p:ext uri="{BB962C8B-B14F-4D97-AF65-F5344CB8AC3E}">
        <p14:creationId xmlns:p14="http://schemas.microsoft.com/office/powerpoint/2010/main" val="3217583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D457ADFF9FDD499503ADA3764501C3" ma:contentTypeVersion="8" ma:contentTypeDescription="Een nieuw document maken." ma:contentTypeScope="" ma:versionID="02792bd242939ad6c85576566afa0fa5">
  <xsd:schema xmlns:xsd="http://www.w3.org/2001/XMLSchema" xmlns:xs="http://www.w3.org/2001/XMLSchema" xmlns:p="http://schemas.microsoft.com/office/2006/metadata/properties" xmlns:ns2="1ab072c8-fba1-4e01-b723-257508a30d6a" xmlns:ns3="1b5cf632-a198-45d7-aae6-9004c4b39e98" targetNamespace="http://schemas.microsoft.com/office/2006/metadata/properties" ma:root="true" ma:fieldsID="4302201f00fea6ce8ff114c1b4b56a98" ns2:_="" ns3:_="">
    <xsd:import namespace="1ab072c8-fba1-4e01-b723-257508a30d6a"/>
    <xsd:import namespace="1b5cf632-a198-45d7-aae6-9004c4b39e9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Locatio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b072c8-fba1-4e01-b723-257508a30d6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Location" ma:index="13" nillable="true" ma:displayName="MediaServiceLocation" ma:description="" ma:internalName="MediaServiceLocatio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5cf632-a198-45d7-aae6-9004c4b39e98"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136528-9F49-4EE5-BAB2-AB45415F2F27}">
  <ds:schemaRefs>
    <ds:schemaRef ds:uri="http://schemas.microsoft.com/sharepoint/v3/contenttype/forms"/>
  </ds:schemaRefs>
</ds:datastoreItem>
</file>

<file path=customXml/itemProps2.xml><?xml version="1.0" encoding="utf-8"?>
<ds:datastoreItem xmlns:ds="http://schemas.openxmlformats.org/officeDocument/2006/customXml" ds:itemID="{F3968958-6E06-44B1-958D-A0B0464099DA}">
  <ds:schemaRefs>
    <ds:schemaRef ds:uri="http://purl.org/dc/terms/"/>
    <ds:schemaRef ds:uri="c7ead509-2764-4262-b0e3-d990ce7b6307"/>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0033191b-e24d-4e4a-bc7b-195b292d667b"/>
    <ds:schemaRef ds:uri="http://www.w3.org/XML/1998/namespace"/>
  </ds:schemaRefs>
</ds:datastoreItem>
</file>

<file path=customXml/itemProps3.xml><?xml version="1.0" encoding="utf-8"?>
<ds:datastoreItem xmlns:ds="http://schemas.openxmlformats.org/officeDocument/2006/customXml" ds:itemID="{E547894F-7498-4C70-9CF9-FDBD9917D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b072c8-fba1-4e01-b723-257508a30d6a"/>
    <ds:schemaRef ds:uri="1b5cf632-a198-45d7-aae6-9004c4b39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TM03457503[[fn=Citeerbaar]]</Template>
  <TotalTime>790</TotalTime>
  <Words>1399</Words>
  <Application>Microsoft Office PowerPoint</Application>
  <PresentationFormat>Breedbeeld</PresentationFormat>
  <Paragraphs>214</Paragraphs>
  <Slides>15</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15</vt:i4>
      </vt:variant>
    </vt:vector>
  </HeadingPairs>
  <TitlesOfParts>
    <vt:vector size="23" baseType="lpstr">
      <vt:lpstr>Arial</vt:lpstr>
      <vt:lpstr>Book Antiqua</vt:lpstr>
      <vt:lpstr>Calibri</vt:lpstr>
      <vt:lpstr>Century Gothic</vt:lpstr>
      <vt:lpstr>Symbol</vt:lpstr>
      <vt:lpstr>Times New Roman</vt:lpstr>
      <vt:lpstr>Wingdings 2</vt:lpstr>
      <vt:lpstr>Citeerbaar</vt:lpstr>
      <vt:lpstr>PowerPoint-presentatie</vt:lpstr>
      <vt:lpstr>               1. Definitie van afwijking, stoornis, beperking en handicap 2. Wat is intellect , wat is verstand ? 3. Criteria voor verstandelijke beperking volgens de DSM V  4. Syndroom van Down 5. Fragiele X- Syndroom 6. Prader Willi- Syndroom 7. Rett Syndroom 8. Infantiele Encefalopathie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Gert Jan Lute</dc:creator>
  <cp:lastModifiedBy>Peter Haagsma</cp:lastModifiedBy>
  <cp:revision>33</cp:revision>
  <dcterms:created xsi:type="dcterms:W3CDTF">2017-10-29T09:36:19Z</dcterms:created>
  <dcterms:modified xsi:type="dcterms:W3CDTF">2018-09-16T17:52:36Z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0x010100A6D457ADFF9FDD499503ADA3764501C3</vt:lpwstr>
  </property>
</Properties>
</file>